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2" r:id="rId2"/>
    <p:sldMasterId id="2147483704" r:id="rId3"/>
  </p:sldMasterIdLst>
  <p:notesMasterIdLst>
    <p:notesMasterId r:id="rId87"/>
  </p:notesMasterIdLst>
  <p:sldIdLst>
    <p:sldId id="383" r:id="rId4"/>
    <p:sldId id="384" r:id="rId5"/>
    <p:sldId id="385" r:id="rId6"/>
    <p:sldId id="386" r:id="rId7"/>
    <p:sldId id="387" r:id="rId8"/>
    <p:sldId id="388" r:id="rId9"/>
    <p:sldId id="389" r:id="rId10"/>
    <p:sldId id="390" r:id="rId11"/>
    <p:sldId id="391" r:id="rId12"/>
    <p:sldId id="498" r:id="rId13"/>
    <p:sldId id="497" r:id="rId14"/>
    <p:sldId id="392" r:id="rId15"/>
    <p:sldId id="393" r:id="rId16"/>
    <p:sldId id="490" r:id="rId17"/>
    <p:sldId id="491" r:id="rId18"/>
    <p:sldId id="394" r:id="rId19"/>
    <p:sldId id="396" r:id="rId20"/>
    <p:sldId id="397" r:id="rId21"/>
    <p:sldId id="399" r:id="rId22"/>
    <p:sldId id="400" r:id="rId23"/>
    <p:sldId id="401" r:id="rId24"/>
    <p:sldId id="499" r:id="rId25"/>
    <p:sldId id="407" r:id="rId26"/>
    <p:sldId id="408" r:id="rId27"/>
    <p:sldId id="409" r:id="rId28"/>
    <p:sldId id="495" r:id="rId29"/>
    <p:sldId id="496" r:id="rId30"/>
    <p:sldId id="410" r:id="rId31"/>
    <p:sldId id="411" r:id="rId32"/>
    <p:sldId id="412" r:id="rId33"/>
    <p:sldId id="413" r:id="rId34"/>
    <p:sldId id="414" r:id="rId35"/>
    <p:sldId id="415" r:id="rId36"/>
    <p:sldId id="416" r:id="rId37"/>
    <p:sldId id="417" r:id="rId38"/>
    <p:sldId id="418" r:id="rId39"/>
    <p:sldId id="419" r:id="rId40"/>
    <p:sldId id="420" r:id="rId41"/>
    <p:sldId id="421" r:id="rId42"/>
    <p:sldId id="422" r:id="rId43"/>
    <p:sldId id="423" r:id="rId44"/>
    <p:sldId id="424" r:id="rId45"/>
    <p:sldId id="476" r:id="rId46"/>
    <p:sldId id="500" r:id="rId47"/>
    <p:sldId id="501" r:id="rId48"/>
    <p:sldId id="502" r:id="rId49"/>
    <p:sldId id="478" r:id="rId50"/>
    <p:sldId id="479" r:id="rId51"/>
    <p:sldId id="467" r:id="rId52"/>
    <p:sldId id="468" r:id="rId53"/>
    <p:sldId id="469" r:id="rId54"/>
    <p:sldId id="470" r:id="rId55"/>
    <p:sldId id="471" r:id="rId56"/>
    <p:sldId id="472" r:id="rId57"/>
    <p:sldId id="473" r:id="rId58"/>
    <p:sldId id="511" r:id="rId59"/>
    <p:sldId id="475" r:id="rId60"/>
    <p:sldId id="425" r:id="rId61"/>
    <p:sldId id="481" r:id="rId62"/>
    <p:sldId id="484" r:id="rId63"/>
    <p:sldId id="485" r:id="rId64"/>
    <p:sldId id="507" r:id="rId65"/>
    <p:sldId id="483" r:id="rId66"/>
    <p:sldId id="486" r:id="rId67"/>
    <p:sldId id="487" r:id="rId68"/>
    <p:sldId id="488" r:id="rId69"/>
    <p:sldId id="489" r:id="rId70"/>
    <p:sldId id="510" r:id="rId71"/>
    <p:sldId id="508" r:id="rId72"/>
    <p:sldId id="509" r:id="rId73"/>
    <p:sldId id="446" r:id="rId74"/>
    <p:sldId id="520" r:id="rId75"/>
    <p:sldId id="521" r:id="rId76"/>
    <p:sldId id="518" r:id="rId77"/>
    <p:sldId id="512" r:id="rId78"/>
    <p:sldId id="519" r:id="rId79"/>
    <p:sldId id="513" r:id="rId80"/>
    <p:sldId id="517" r:id="rId81"/>
    <p:sldId id="522" r:id="rId82"/>
    <p:sldId id="523" r:id="rId83"/>
    <p:sldId id="515" r:id="rId84"/>
    <p:sldId id="514" r:id="rId85"/>
    <p:sldId id="462" r:id="rId86"/>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706" autoAdjust="0"/>
  </p:normalViewPr>
  <p:slideViewPr>
    <p:cSldViewPr>
      <p:cViewPr varScale="1">
        <p:scale>
          <a:sx n="70" d="100"/>
          <a:sy n="70" d="100"/>
        </p:scale>
        <p:origin x="138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309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s>
</file>

<file path=ppt/charts/_rels/chart1.xml.rels><?xml version="1.0" encoding="UTF-8" standalone="yes"?>
<Relationships xmlns="http://schemas.openxmlformats.org/package/2006/relationships"><Relationship Id="rId2" Type="http://schemas.openxmlformats.org/officeDocument/2006/relationships/oleObject" Target="Pasta1"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spPr>
            <a:solidFill>
              <a:schemeClr val="accent4">
                <a:lumMod val="75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Plan1!$A$2:$A$11</c:f>
              <c:strCache>
                <c:ptCount val="10"/>
                <c:pt idx="0">
                  <c:v>1. Busca de oportunidades e iniciativa</c:v>
                </c:pt>
                <c:pt idx="1">
                  <c:v>2. Persistência</c:v>
                </c:pt>
                <c:pt idx="2">
                  <c:v>3. Comprometimento</c:v>
                </c:pt>
                <c:pt idx="3">
                  <c:v>4. Exigência de qualidade e eficiência</c:v>
                </c:pt>
                <c:pt idx="4">
                  <c:v>5. Correr riscos calculados</c:v>
                </c:pt>
                <c:pt idx="5">
                  <c:v>6. Estabelecimento de metas</c:v>
                </c:pt>
                <c:pt idx="6">
                  <c:v>7. Busca de informações</c:v>
                </c:pt>
                <c:pt idx="7">
                  <c:v>8. Planejamento e monitoramento sistemáticos</c:v>
                </c:pt>
                <c:pt idx="8">
                  <c:v>9. Persuasão e rede de contatos</c:v>
                </c:pt>
                <c:pt idx="9">
                  <c:v>10. Independência e autoconfiança</c:v>
                </c:pt>
              </c:strCache>
            </c:strRef>
          </c:cat>
          <c:val>
            <c:numRef>
              <c:f>Plan1!$B$2:$B$11</c:f>
              <c:numCache>
                <c:formatCode>0%</c:formatCode>
                <c:ptCount val="10"/>
                <c:pt idx="0">
                  <c:v>0.84000000000000064</c:v>
                </c:pt>
                <c:pt idx="1">
                  <c:v>0.52</c:v>
                </c:pt>
                <c:pt idx="2">
                  <c:v>0.68000000000000471</c:v>
                </c:pt>
                <c:pt idx="3">
                  <c:v>0.84000000000000064</c:v>
                </c:pt>
                <c:pt idx="4">
                  <c:v>0.68000000000000471</c:v>
                </c:pt>
                <c:pt idx="5">
                  <c:v>1</c:v>
                </c:pt>
                <c:pt idx="6">
                  <c:v>0.68000000000000471</c:v>
                </c:pt>
                <c:pt idx="7">
                  <c:v>1</c:v>
                </c:pt>
                <c:pt idx="8">
                  <c:v>0.68000000000000471</c:v>
                </c:pt>
                <c:pt idx="9">
                  <c:v>0.68000000000000471</c:v>
                </c:pt>
              </c:numCache>
            </c:numRef>
          </c:val>
        </c:ser>
        <c:dLbls>
          <c:showLegendKey val="0"/>
          <c:showVal val="1"/>
          <c:showCatName val="0"/>
          <c:showSerName val="0"/>
          <c:showPercent val="0"/>
          <c:showBubbleSize val="0"/>
        </c:dLbls>
        <c:gapWidth val="75"/>
        <c:shape val="box"/>
        <c:axId val="64665944"/>
        <c:axId val="64666328"/>
        <c:axId val="0"/>
      </c:bar3DChart>
      <c:catAx>
        <c:axId val="64665944"/>
        <c:scaling>
          <c:orientation val="minMax"/>
        </c:scaling>
        <c:delete val="0"/>
        <c:axPos val="b"/>
        <c:numFmt formatCode="General" sourceLinked="0"/>
        <c:majorTickMark val="none"/>
        <c:minorTickMark val="none"/>
        <c:tickLblPos val="nextTo"/>
        <c:crossAx val="64666328"/>
        <c:crosses val="autoZero"/>
        <c:auto val="1"/>
        <c:lblAlgn val="ctr"/>
        <c:lblOffset val="100"/>
        <c:noMultiLvlLbl val="0"/>
      </c:catAx>
      <c:valAx>
        <c:axId val="64666328"/>
        <c:scaling>
          <c:orientation val="minMax"/>
        </c:scaling>
        <c:delete val="1"/>
        <c:axPos val="l"/>
        <c:numFmt formatCode="0%" sourceLinked="1"/>
        <c:majorTickMark val="none"/>
        <c:minorTickMark val="none"/>
        <c:tickLblPos val="none"/>
        <c:crossAx val="64665944"/>
        <c:crosses val="autoZero"/>
        <c:crossBetween val="between"/>
      </c:valAx>
    </c:plotArea>
    <c:plotVisOnly val="1"/>
    <c:dispBlanksAs val="gap"/>
    <c:showDLblsOverMax val="0"/>
  </c:chart>
  <c:spPr>
    <a:ln>
      <a:noFill/>
    </a:ln>
  </c:sp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813BF3-3A93-4516-8DB6-895F5A87F498}" type="doc">
      <dgm:prSet loTypeId="urn:microsoft.com/office/officeart/2005/8/layout/hProcess9" loCatId="process" qsTypeId="urn:microsoft.com/office/officeart/2005/8/quickstyle/3d1" qsCatId="3D" csTypeId="urn:microsoft.com/office/officeart/2005/8/colors/colorful2" csCatId="colorful" phldr="1"/>
      <dgm:spPr/>
    </dgm:pt>
    <dgm:pt modelId="{F7979B62-AFF1-4FAC-91C4-9112548F5067}">
      <dgm:prSet phldrT="[Texto]"/>
      <dgm:spPr/>
      <dgm:t>
        <a:bodyPr/>
        <a:lstStyle/>
        <a:p>
          <a:r>
            <a:rPr lang="pt-BR" b="1" dirty="0" smtClean="0">
              <a:latin typeface="Calibri" pitchFamily="34" charset="0"/>
            </a:rPr>
            <a:t>Criação do Negócio</a:t>
          </a:r>
          <a:endParaRPr lang="pt-BR" b="1" dirty="0">
            <a:latin typeface="Calibri" pitchFamily="34" charset="0"/>
          </a:endParaRPr>
        </a:p>
      </dgm:t>
    </dgm:pt>
    <dgm:pt modelId="{937FAE4F-BE48-41AD-9699-E68B6727FB35}" type="parTrans" cxnId="{AEC373FD-B5A3-43F4-8BBD-3E56DA883BF5}">
      <dgm:prSet/>
      <dgm:spPr/>
      <dgm:t>
        <a:bodyPr/>
        <a:lstStyle/>
        <a:p>
          <a:endParaRPr lang="pt-BR"/>
        </a:p>
      </dgm:t>
    </dgm:pt>
    <dgm:pt modelId="{EB50136E-EF56-4613-8D97-E582F62210DD}" type="sibTrans" cxnId="{AEC373FD-B5A3-43F4-8BBD-3E56DA883BF5}">
      <dgm:prSet/>
      <dgm:spPr/>
      <dgm:t>
        <a:bodyPr/>
        <a:lstStyle/>
        <a:p>
          <a:endParaRPr lang="pt-BR"/>
        </a:p>
      </dgm:t>
    </dgm:pt>
    <dgm:pt modelId="{625CF555-2619-46E0-8162-27EEDCA4125D}">
      <dgm:prSet phldrT="[Texto]"/>
      <dgm:spPr/>
      <dgm:t>
        <a:bodyPr/>
        <a:lstStyle/>
        <a:p>
          <a:r>
            <a:rPr lang="pt-BR" b="1" dirty="0" smtClean="0">
              <a:latin typeface="Calibri" pitchFamily="34" charset="0"/>
            </a:rPr>
            <a:t>Condução do negócio</a:t>
          </a:r>
          <a:endParaRPr lang="pt-BR" b="1" dirty="0">
            <a:latin typeface="Calibri" pitchFamily="34" charset="0"/>
          </a:endParaRPr>
        </a:p>
      </dgm:t>
    </dgm:pt>
    <dgm:pt modelId="{AE6233A2-BBC5-4641-BBB9-3C2EB34AD9F8}" type="parTrans" cxnId="{99003BA5-60EA-4372-82AD-A470AB0A36E4}">
      <dgm:prSet/>
      <dgm:spPr/>
      <dgm:t>
        <a:bodyPr/>
        <a:lstStyle/>
        <a:p>
          <a:endParaRPr lang="pt-BR"/>
        </a:p>
      </dgm:t>
    </dgm:pt>
    <dgm:pt modelId="{253B160A-64FF-458E-807F-12D679A7D9BB}" type="sibTrans" cxnId="{99003BA5-60EA-4372-82AD-A470AB0A36E4}">
      <dgm:prSet/>
      <dgm:spPr/>
      <dgm:t>
        <a:bodyPr/>
        <a:lstStyle/>
        <a:p>
          <a:endParaRPr lang="pt-BR"/>
        </a:p>
      </dgm:t>
    </dgm:pt>
    <dgm:pt modelId="{7DA08F4A-5ED1-4233-862D-3C05FC21DEC3}">
      <dgm:prSet phldrT="[Texto]"/>
      <dgm:spPr/>
      <dgm:t>
        <a:bodyPr/>
        <a:lstStyle/>
        <a:p>
          <a:r>
            <a:rPr lang="pt-BR" b="1" dirty="0" smtClean="0">
              <a:latin typeface="Calibri" pitchFamily="34" charset="0"/>
            </a:rPr>
            <a:t>Geração de Valor</a:t>
          </a:r>
          <a:endParaRPr lang="pt-BR" b="1" dirty="0">
            <a:latin typeface="Calibri" pitchFamily="34" charset="0"/>
          </a:endParaRPr>
        </a:p>
      </dgm:t>
    </dgm:pt>
    <dgm:pt modelId="{ECA84614-FEED-485C-9636-D0B1B1C5F890}" type="parTrans" cxnId="{760B3184-3EC0-412B-893D-FDC03D726F3B}">
      <dgm:prSet/>
      <dgm:spPr/>
      <dgm:t>
        <a:bodyPr/>
        <a:lstStyle/>
        <a:p>
          <a:endParaRPr lang="pt-BR"/>
        </a:p>
      </dgm:t>
    </dgm:pt>
    <dgm:pt modelId="{5913DC26-2380-4DBD-80A5-28BE4079555E}" type="sibTrans" cxnId="{760B3184-3EC0-412B-893D-FDC03D726F3B}">
      <dgm:prSet/>
      <dgm:spPr/>
      <dgm:t>
        <a:bodyPr/>
        <a:lstStyle/>
        <a:p>
          <a:endParaRPr lang="pt-BR"/>
        </a:p>
      </dgm:t>
    </dgm:pt>
    <dgm:pt modelId="{02AD411F-EBE4-4000-AB3A-7A6A51DEA3C5}" type="pres">
      <dgm:prSet presAssocID="{85813BF3-3A93-4516-8DB6-895F5A87F498}" presName="CompostProcess" presStyleCnt="0">
        <dgm:presLayoutVars>
          <dgm:dir/>
          <dgm:resizeHandles val="exact"/>
        </dgm:presLayoutVars>
      </dgm:prSet>
      <dgm:spPr/>
    </dgm:pt>
    <dgm:pt modelId="{DE814666-BF64-4462-A71A-6C5605F93F09}" type="pres">
      <dgm:prSet presAssocID="{85813BF3-3A93-4516-8DB6-895F5A87F498}" presName="arrow" presStyleLbl="bgShp" presStyleIdx="0" presStyleCnt="1" custScaleX="81700" custScaleY="62644" custLinFactNeighborX="-17361">
        <dgm:style>
          <a:lnRef idx="0">
            <a:schemeClr val="accent1"/>
          </a:lnRef>
          <a:fillRef idx="3">
            <a:schemeClr val="accent1"/>
          </a:fillRef>
          <a:effectRef idx="3">
            <a:schemeClr val="accent1"/>
          </a:effectRef>
          <a:fontRef idx="minor">
            <a:schemeClr val="lt1"/>
          </a:fontRef>
        </dgm:style>
      </dgm:prSet>
      <dgm:spPr/>
    </dgm:pt>
    <dgm:pt modelId="{B8A2FECF-9DFD-4B9E-B988-CAF9DDBEB82D}" type="pres">
      <dgm:prSet presAssocID="{85813BF3-3A93-4516-8DB6-895F5A87F498}" presName="linearProcess" presStyleCnt="0"/>
      <dgm:spPr/>
    </dgm:pt>
    <dgm:pt modelId="{E9B20310-5705-4376-B352-23439673569D}" type="pres">
      <dgm:prSet presAssocID="{F7979B62-AFF1-4FAC-91C4-9112548F5067}" presName="textNode" presStyleLbl="node1" presStyleIdx="0" presStyleCnt="3" custScaleX="84037" custScaleY="57991" custLinFactX="-1674" custLinFactNeighborX="-100000">
        <dgm:presLayoutVars>
          <dgm:bulletEnabled val="1"/>
        </dgm:presLayoutVars>
      </dgm:prSet>
      <dgm:spPr/>
      <dgm:t>
        <a:bodyPr/>
        <a:lstStyle/>
        <a:p>
          <a:endParaRPr lang="pt-BR"/>
        </a:p>
      </dgm:t>
    </dgm:pt>
    <dgm:pt modelId="{529A5786-D98C-4B6A-9C0D-CF4E98A5F5C1}" type="pres">
      <dgm:prSet presAssocID="{EB50136E-EF56-4613-8D97-E582F62210DD}" presName="sibTrans" presStyleCnt="0"/>
      <dgm:spPr/>
    </dgm:pt>
    <dgm:pt modelId="{787ED381-6FE2-4B35-877F-ECD37F0A51DC}" type="pres">
      <dgm:prSet presAssocID="{625CF555-2619-46E0-8162-27EEDCA4125D}" presName="textNode" presStyleLbl="node1" presStyleIdx="1" presStyleCnt="3" custScaleX="91913" custScaleY="57991" custLinFactX="-18344" custLinFactNeighborX="-100000">
        <dgm:presLayoutVars>
          <dgm:bulletEnabled val="1"/>
        </dgm:presLayoutVars>
      </dgm:prSet>
      <dgm:spPr/>
      <dgm:t>
        <a:bodyPr/>
        <a:lstStyle/>
        <a:p>
          <a:endParaRPr lang="pt-BR"/>
        </a:p>
      </dgm:t>
    </dgm:pt>
    <dgm:pt modelId="{193CE277-D5A0-495F-9403-7134D462B1E1}" type="pres">
      <dgm:prSet presAssocID="{253B160A-64FF-458E-807F-12D679A7D9BB}" presName="sibTrans" presStyleCnt="0"/>
      <dgm:spPr/>
    </dgm:pt>
    <dgm:pt modelId="{991051A4-215F-48FA-9675-134DA6E2CCCE}" type="pres">
      <dgm:prSet presAssocID="{7DA08F4A-5ED1-4233-862D-3C05FC21DEC3}" presName="textNode" presStyleLbl="node1" presStyleIdx="2" presStyleCnt="3" custScaleX="89482" custScaleY="55799" custLinFactX="-27537" custLinFactNeighborX="-100000">
        <dgm:presLayoutVars>
          <dgm:bulletEnabled val="1"/>
        </dgm:presLayoutVars>
      </dgm:prSet>
      <dgm:spPr/>
      <dgm:t>
        <a:bodyPr/>
        <a:lstStyle/>
        <a:p>
          <a:endParaRPr lang="pt-BR"/>
        </a:p>
      </dgm:t>
    </dgm:pt>
  </dgm:ptLst>
  <dgm:cxnLst>
    <dgm:cxn modelId="{AEC373FD-B5A3-43F4-8BBD-3E56DA883BF5}" srcId="{85813BF3-3A93-4516-8DB6-895F5A87F498}" destId="{F7979B62-AFF1-4FAC-91C4-9112548F5067}" srcOrd="0" destOrd="0" parTransId="{937FAE4F-BE48-41AD-9699-E68B6727FB35}" sibTransId="{EB50136E-EF56-4613-8D97-E582F62210DD}"/>
    <dgm:cxn modelId="{99003BA5-60EA-4372-82AD-A470AB0A36E4}" srcId="{85813BF3-3A93-4516-8DB6-895F5A87F498}" destId="{625CF555-2619-46E0-8162-27EEDCA4125D}" srcOrd="1" destOrd="0" parTransId="{AE6233A2-BBC5-4641-BBB9-3C2EB34AD9F8}" sibTransId="{253B160A-64FF-458E-807F-12D679A7D9BB}"/>
    <dgm:cxn modelId="{03410846-9F44-4735-9E19-3C6B57FE82F1}" type="presOf" srcId="{7DA08F4A-5ED1-4233-862D-3C05FC21DEC3}" destId="{991051A4-215F-48FA-9675-134DA6E2CCCE}" srcOrd="0" destOrd="0" presId="urn:microsoft.com/office/officeart/2005/8/layout/hProcess9"/>
    <dgm:cxn modelId="{80F7B26A-459F-40F4-A5A8-C8110A327B8C}" type="presOf" srcId="{F7979B62-AFF1-4FAC-91C4-9112548F5067}" destId="{E9B20310-5705-4376-B352-23439673569D}" srcOrd="0" destOrd="0" presId="urn:microsoft.com/office/officeart/2005/8/layout/hProcess9"/>
    <dgm:cxn modelId="{4540537E-636F-4C00-B80D-AE94A5A0DAE4}" type="presOf" srcId="{625CF555-2619-46E0-8162-27EEDCA4125D}" destId="{787ED381-6FE2-4B35-877F-ECD37F0A51DC}" srcOrd="0" destOrd="0" presId="urn:microsoft.com/office/officeart/2005/8/layout/hProcess9"/>
    <dgm:cxn modelId="{53C9C714-8FF4-4E0C-81AF-D6A4621C6461}" type="presOf" srcId="{85813BF3-3A93-4516-8DB6-895F5A87F498}" destId="{02AD411F-EBE4-4000-AB3A-7A6A51DEA3C5}" srcOrd="0" destOrd="0" presId="urn:microsoft.com/office/officeart/2005/8/layout/hProcess9"/>
    <dgm:cxn modelId="{760B3184-3EC0-412B-893D-FDC03D726F3B}" srcId="{85813BF3-3A93-4516-8DB6-895F5A87F498}" destId="{7DA08F4A-5ED1-4233-862D-3C05FC21DEC3}" srcOrd="2" destOrd="0" parTransId="{ECA84614-FEED-485C-9636-D0B1B1C5F890}" sibTransId="{5913DC26-2380-4DBD-80A5-28BE4079555E}"/>
    <dgm:cxn modelId="{6E61228A-4F97-4656-9331-972D59302353}" type="presParOf" srcId="{02AD411F-EBE4-4000-AB3A-7A6A51DEA3C5}" destId="{DE814666-BF64-4462-A71A-6C5605F93F09}" srcOrd="0" destOrd="0" presId="urn:microsoft.com/office/officeart/2005/8/layout/hProcess9"/>
    <dgm:cxn modelId="{CBE0946A-14E7-46C7-BA76-B44EB0C5D803}" type="presParOf" srcId="{02AD411F-EBE4-4000-AB3A-7A6A51DEA3C5}" destId="{B8A2FECF-9DFD-4B9E-B988-CAF9DDBEB82D}" srcOrd="1" destOrd="0" presId="urn:microsoft.com/office/officeart/2005/8/layout/hProcess9"/>
    <dgm:cxn modelId="{EC23A14D-E953-412E-841A-F4C1748DB0CE}" type="presParOf" srcId="{B8A2FECF-9DFD-4B9E-B988-CAF9DDBEB82D}" destId="{E9B20310-5705-4376-B352-23439673569D}" srcOrd="0" destOrd="0" presId="urn:microsoft.com/office/officeart/2005/8/layout/hProcess9"/>
    <dgm:cxn modelId="{6C738513-675D-4208-BB68-5C3A8CBAC2C6}" type="presParOf" srcId="{B8A2FECF-9DFD-4B9E-B988-CAF9DDBEB82D}" destId="{529A5786-D98C-4B6A-9C0D-CF4E98A5F5C1}" srcOrd="1" destOrd="0" presId="urn:microsoft.com/office/officeart/2005/8/layout/hProcess9"/>
    <dgm:cxn modelId="{C7717AAB-F319-4F9C-946F-D0AB00B79AC5}" type="presParOf" srcId="{B8A2FECF-9DFD-4B9E-B988-CAF9DDBEB82D}" destId="{787ED381-6FE2-4B35-877F-ECD37F0A51DC}" srcOrd="2" destOrd="0" presId="urn:microsoft.com/office/officeart/2005/8/layout/hProcess9"/>
    <dgm:cxn modelId="{CDE7B1D9-99B3-4BCC-AA0E-F12A65BD8D0C}" type="presParOf" srcId="{B8A2FECF-9DFD-4B9E-B988-CAF9DDBEB82D}" destId="{193CE277-D5A0-495F-9403-7134D462B1E1}" srcOrd="3" destOrd="0" presId="urn:microsoft.com/office/officeart/2005/8/layout/hProcess9"/>
    <dgm:cxn modelId="{795C1434-8B68-49C1-9C1A-ACD9B50D544C}" type="presParOf" srcId="{B8A2FECF-9DFD-4B9E-B988-CAF9DDBEB82D}" destId="{991051A4-215F-48FA-9675-134DA6E2CCC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235D78-7444-4685-850E-17BC72B87F3D}" type="datetimeFigureOut">
              <a:rPr lang="pt-BR" smtClean="0"/>
              <a:pPr/>
              <a:t>17/07/2013</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54F688-ECE3-471D-9A41-57DF3C57336C}" type="slidenum">
              <a:rPr lang="pt-BR" smtClean="0"/>
              <a:pPr/>
              <a:t>‹nº›</a:t>
            </a:fld>
            <a:endParaRPr lang="pt-BR"/>
          </a:p>
        </p:txBody>
      </p:sp>
    </p:spTree>
    <p:extLst>
      <p:ext uri="{BB962C8B-B14F-4D97-AF65-F5344CB8AC3E}">
        <p14:creationId xmlns:p14="http://schemas.microsoft.com/office/powerpoint/2010/main" val="649598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109571"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endParaRPr lang="pt-BR" smtClean="0"/>
          </a:p>
        </p:txBody>
      </p:sp>
      <p:sp>
        <p:nvSpPr>
          <p:cNvPr id="109572" name="Espaço Reservado para Número de Slide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092A986-D7A0-42E0-93FB-96D98899AC4C}" type="slidenum">
              <a:rPr lang="pt-BR" smtClean="0"/>
              <a:pPr/>
              <a:t>1</a:t>
            </a:fld>
            <a:endParaRPr lang="pt-BR" smtClean="0"/>
          </a:p>
        </p:txBody>
      </p:sp>
    </p:spTree>
    <p:extLst>
      <p:ext uri="{BB962C8B-B14F-4D97-AF65-F5344CB8AC3E}">
        <p14:creationId xmlns:p14="http://schemas.microsoft.com/office/powerpoint/2010/main" val="3815896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DB54F688-ECE3-471D-9A41-57DF3C57336C}" type="slidenum">
              <a:rPr lang="pt-BR" smtClean="0"/>
              <a:pPr/>
              <a:t>14</a:t>
            </a:fld>
            <a:endParaRPr lang="pt-BR"/>
          </a:p>
        </p:txBody>
      </p:sp>
    </p:spTree>
    <p:extLst>
      <p:ext uri="{BB962C8B-B14F-4D97-AF65-F5344CB8AC3E}">
        <p14:creationId xmlns:p14="http://schemas.microsoft.com/office/powerpoint/2010/main" val="2626905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ítulo e conteúdo">
    <p:spTree>
      <p:nvGrpSpPr>
        <p:cNvPr id="1" name=""/>
        <p:cNvGrpSpPr/>
        <p:nvPr/>
      </p:nvGrpSpPr>
      <p:grpSpPr>
        <a:xfrm>
          <a:off x="0" y="0"/>
          <a:ext cx="0" cy="0"/>
          <a:chOff x="0" y="0"/>
          <a:chExt cx="0" cy="0"/>
        </a:xfrm>
      </p:grpSpPr>
      <p:sp>
        <p:nvSpPr>
          <p:cNvPr id="4" name="Espaço Reservado para Data 3"/>
          <p:cNvSpPr>
            <a:spLocks noGrp="1"/>
          </p:cNvSpPr>
          <p:nvPr>
            <p:ph type="dt" sz="half" idx="10"/>
          </p:nvPr>
        </p:nvSpPr>
        <p:spPr/>
        <p:txBody>
          <a:bodyPr/>
          <a:lstStyle>
            <a:lvl1pPr>
              <a:defRPr/>
            </a:lvl1pPr>
          </a:lstStyle>
          <a:p>
            <a:pPr>
              <a:defRPr/>
            </a:pPr>
            <a:endParaRPr lang="pt-BR"/>
          </a:p>
        </p:txBody>
      </p:sp>
      <p:sp>
        <p:nvSpPr>
          <p:cNvPr id="5" name="Espaço Reservado para Rodapé 4"/>
          <p:cNvSpPr>
            <a:spLocks noGrp="1"/>
          </p:cNvSpPr>
          <p:nvPr>
            <p:ph type="ftr" sz="quarter" idx="11"/>
          </p:nvPr>
        </p:nvSpPr>
        <p:spPr/>
        <p:txBody>
          <a:bodyPr/>
          <a:lstStyle>
            <a:lvl1pPr>
              <a:defRPr/>
            </a:lvl1pPr>
          </a:lstStyle>
          <a:p>
            <a:pPr>
              <a:defRPr/>
            </a:pPr>
            <a:endParaRPr lang="pt-BR"/>
          </a:p>
        </p:txBody>
      </p:sp>
      <p:sp>
        <p:nvSpPr>
          <p:cNvPr id="6" name="Espaço Reservado para Número de Slide 5"/>
          <p:cNvSpPr>
            <a:spLocks noGrp="1"/>
          </p:cNvSpPr>
          <p:nvPr>
            <p:ph type="sldNum" sz="quarter" idx="12"/>
          </p:nvPr>
        </p:nvSpPr>
        <p:spPr/>
        <p:txBody>
          <a:bodyPr/>
          <a:lstStyle>
            <a:lvl1pPr>
              <a:defRPr/>
            </a:lvl1pPr>
          </a:lstStyle>
          <a:p>
            <a:pPr>
              <a:defRPr/>
            </a:pPr>
            <a:fld id="{2821612D-360C-4471-8C1B-6AF3BEE7549A}" type="slidenum">
              <a:rPr lang="pt-BR"/>
              <a:pPr>
                <a:defRPr/>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1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8313" y="549275"/>
            <a:ext cx="8229600" cy="1008063"/>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708525"/>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ítulo e tabela">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Slide de título">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4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Layout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pPr>
              <a:defRPr/>
            </a:pPr>
            <a:endParaRPr lang="pt-BR"/>
          </a:p>
        </p:txBody>
      </p:sp>
      <p:sp>
        <p:nvSpPr>
          <p:cNvPr id="4" name="Espaço Reservado para Rodapé 3"/>
          <p:cNvSpPr>
            <a:spLocks noGrp="1"/>
          </p:cNvSpPr>
          <p:nvPr>
            <p:ph type="ftr" sz="quarter" idx="11"/>
          </p:nvPr>
        </p:nvSpPr>
        <p:spPr/>
        <p:txBody>
          <a:bodyPr/>
          <a:lstStyle/>
          <a:p>
            <a:pPr>
              <a:defRPr/>
            </a:pPr>
            <a:endParaRPr lang="pt-BR"/>
          </a:p>
        </p:txBody>
      </p:sp>
      <p:sp>
        <p:nvSpPr>
          <p:cNvPr id="5" name="Espaço Reservado para Número de Slide 4"/>
          <p:cNvSpPr>
            <a:spLocks noGrp="1"/>
          </p:cNvSpPr>
          <p:nvPr>
            <p:ph type="sldNum" sz="quarter" idx="12"/>
          </p:nvPr>
        </p:nvSpPr>
        <p:spPr/>
        <p:txBody>
          <a:bodyPr/>
          <a:lstStyle/>
          <a:p>
            <a:pPr>
              <a:defRPr/>
            </a:pPr>
            <a:fld id="{EE2448B7-3AE2-4615-BC03-B6897E8EC0CE}" type="slidenum">
              <a:rPr lang="pt-BR" smtClean="0"/>
              <a:pPr>
                <a:defRPr/>
              </a:pPr>
              <a:t>‹nº›</a:t>
            </a:fld>
            <a:endParaRPr lang="pt-B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5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6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7_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5" name="Espaço Reservado para Rodapé 4"/>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6" name="Espaço Reservado para Número de Slide 5"/>
          <p:cNvSpPr>
            <a:spLocks noGrp="1"/>
          </p:cNvSpPr>
          <p:nvPr>
            <p:ph type="sldNum" sz="quarter" idx="12"/>
          </p:nvPr>
        </p:nvSpPr>
        <p:spPr>
          <a:xfrm>
            <a:off x="6553200" y="6356350"/>
            <a:ext cx="2133600" cy="365125"/>
          </a:xfrm>
          <a:prstGeom prst="rect">
            <a:avLst/>
          </a:prstGeom>
        </p:spPr>
        <p:txBody>
          <a:bodyPr/>
          <a:lstStyle>
            <a:lvl1pPr>
              <a:defRPr>
                <a:latin typeface="Arial" charset="0"/>
              </a:defRPr>
            </a:lvl1pPr>
          </a:lstStyle>
          <a:p>
            <a:pPr>
              <a:defRPr/>
            </a:pPr>
            <a:fld id="{90F31A16-83F0-47E1-AD1B-4F6DBE154DDE}" type="slidenum">
              <a:rPr lang="pt-BR"/>
              <a:pPr>
                <a:defRPr/>
              </a:pPr>
              <a:t>‹nº›</a:t>
            </a:fld>
            <a:endParaRPr lang="pt-B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2_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5" name="Espaço Reservado para Rodapé 4"/>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6" name="Espaço Reservado para Número de Slide 5"/>
          <p:cNvSpPr>
            <a:spLocks noGrp="1"/>
          </p:cNvSpPr>
          <p:nvPr>
            <p:ph type="sldNum" sz="quarter" idx="12"/>
          </p:nvPr>
        </p:nvSpPr>
        <p:spPr>
          <a:xfrm>
            <a:off x="6553200" y="6356350"/>
            <a:ext cx="2133600" cy="365125"/>
          </a:xfrm>
          <a:prstGeom prst="rect">
            <a:avLst/>
          </a:prstGeom>
        </p:spPr>
        <p:txBody>
          <a:bodyPr/>
          <a:lstStyle>
            <a:lvl1pPr>
              <a:defRPr>
                <a:latin typeface="Arial" charset="0"/>
              </a:defRPr>
            </a:lvl1pPr>
          </a:lstStyle>
          <a:p>
            <a:pPr>
              <a:defRPr/>
            </a:pPr>
            <a:fld id="{4B91A96A-AA79-4302-91D2-44FEA5FB4E2E}" type="slidenum">
              <a:rPr lang="pt-BR"/>
              <a:pPr>
                <a:defRPr/>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abeçalho da Seção">
    <p:spTree>
      <p:nvGrpSpPr>
        <p:cNvPr id="1" name=""/>
        <p:cNvGrpSpPr/>
        <p:nvPr/>
      </p:nvGrpSpPr>
      <p:grpSpPr>
        <a:xfrm>
          <a:off x="0" y="0"/>
          <a:ext cx="0" cy="0"/>
          <a:chOff x="0" y="0"/>
          <a:chExt cx="0" cy="0"/>
        </a:xfrm>
      </p:grpSpPr>
      <p:pic>
        <p:nvPicPr>
          <p:cNvPr id="2" name="Picture 3"/>
          <p:cNvPicPr>
            <a:picLocks noChangeAspect="1" noChangeArrowheads="1"/>
          </p:cNvPicPr>
          <p:nvPr userDrawn="1"/>
        </p:nvPicPr>
        <p:blipFill>
          <a:blip r:embed="rId2" cstate="print"/>
          <a:srcRect l="29689" t="28843" r="40671" b="20901"/>
          <a:stretch>
            <a:fillRect/>
          </a:stretch>
        </p:blipFill>
        <p:spPr bwMode="auto">
          <a:xfrm>
            <a:off x="6765708" y="0"/>
            <a:ext cx="2378292" cy="2520280"/>
          </a:xfrm>
          <a:prstGeom prst="rect">
            <a:avLst/>
          </a:prstGeom>
          <a:noFill/>
          <a:ln w="9525">
            <a:noFill/>
            <a:miter lim="8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4_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5" name="Espaço Reservado para Rodapé 4"/>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6" name="Espaço Reservado para Número de Slide 5"/>
          <p:cNvSpPr>
            <a:spLocks noGrp="1"/>
          </p:cNvSpPr>
          <p:nvPr>
            <p:ph type="sldNum" sz="quarter" idx="12"/>
          </p:nvPr>
        </p:nvSpPr>
        <p:spPr>
          <a:xfrm>
            <a:off x="6553200" y="6356350"/>
            <a:ext cx="2133600" cy="365125"/>
          </a:xfrm>
          <a:prstGeom prst="rect">
            <a:avLst/>
          </a:prstGeom>
        </p:spPr>
        <p:txBody>
          <a:bodyPr/>
          <a:lstStyle>
            <a:lvl1pPr>
              <a:defRPr>
                <a:latin typeface="Arial" charset="0"/>
              </a:defRPr>
            </a:lvl1pPr>
          </a:lstStyle>
          <a:p>
            <a:pPr>
              <a:defRPr/>
            </a:pPr>
            <a:fld id="{046C803C-DC9C-4FE3-9C53-05D16DD8BD63}" type="slidenum">
              <a:rPr lang="pt-BR"/>
              <a:pPr>
                <a:defRPr/>
              </a:pPr>
              <a:t>‹nº›</a:t>
            </a:fld>
            <a:endParaRPr lang="pt-B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8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9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0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1_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5" name="Espaço Reservado para Rodapé 4"/>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6" name="Espaço Reservado para Número de Slide 5"/>
          <p:cNvSpPr>
            <a:spLocks noGrp="1"/>
          </p:cNvSpPr>
          <p:nvPr>
            <p:ph type="sldNum" sz="quarter" idx="12"/>
          </p:nvPr>
        </p:nvSpPr>
        <p:spPr>
          <a:xfrm>
            <a:off x="6553200" y="6356350"/>
            <a:ext cx="2133600" cy="365125"/>
          </a:xfrm>
          <a:prstGeom prst="rect">
            <a:avLst/>
          </a:prstGeom>
        </p:spPr>
        <p:txBody>
          <a:bodyPr/>
          <a:lstStyle>
            <a:lvl1pPr>
              <a:defRPr>
                <a:latin typeface="Arial" charset="0"/>
              </a:defRPr>
            </a:lvl1pPr>
          </a:lstStyle>
          <a:p>
            <a:pPr>
              <a:defRPr/>
            </a:pPr>
            <a:fld id="{680E7A82-354B-417A-88AA-09EED0FB1D88}" type="slidenum">
              <a:rPr lang="pt-BR"/>
              <a:pPr>
                <a:defRPr/>
              </a:pPr>
              <a:t>‹nº›</a:t>
            </a:fld>
            <a:endParaRPr lang="pt-B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3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5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6_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5" name="Espaço Reservado para Rodapé 4"/>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6" name="Espaço Reservado para Número de Slide 5"/>
          <p:cNvSpPr>
            <a:spLocks noGrp="1"/>
          </p:cNvSpPr>
          <p:nvPr>
            <p:ph type="sldNum" sz="quarter" idx="12"/>
          </p:nvPr>
        </p:nvSpPr>
        <p:spPr>
          <a:xfrm>
            <a:off x="6553200" y="6356350"/>
            <a:ext cx="2133600" cy="365125"/>
          </a:xfrm>
          <a:prstGeom prst="rect">
            <a:avLst/>
          </a:prstGeom>
        </p:spPr>
        <p:txBody>
          <a:bodyPr/>
          <a:lstStyle>
            <a:lvl1pPr>
              <a:defRPr>
                <a:latin typeface="Arial" charset="0"/>
              </a:defRPr>
            </a:lvl1pPr>
          </a:lstStyle>
          <a:p>
            <a:pPr>
              <a:defRPr/>
            </a:pPr>
            <a:fld id="{BD237989-02BD-4F24-8EEA-9AADEE2796A7}" type="slidenum">
              <a:rPr lang="pt-BR"/>
              <a:pPr>
                <a:defRPr/>
              </a:pPr>
              <a:t>‹nº›</a:t>
            </a:fld>
            <a:endParaRPr lang="pt-B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7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8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uas Partes de Conteúdo">
    <p:spTree>
      <p:nvGrpSpPr>
        <p:cNvPr id="1" name=""/>
        <p:cNvGrpSpPr/>
        <p:nvPr/>
      </p:nvGrpSpPr>
      <p:grpSpPr>
        <a:xfrm>
          <a:off x="0" y="0"/>
          <a:ext cx="0" cy="0"/>
          <a:chOff x="0" y="0"/>
          <a:chExt cx="0" cy="0"/>
        </a:xfrm>
      </p:grpSpPr>
      <p:pic>
        <p:nvPicPr>
          <p:cNvPr id="2" name="Imagem 1" descr="imagemPSMN.bmp"/>
          <p:cNvPicPr>
            <a:picLocks noChangeAspect="1"/>
          </p:cNvPicPr>
          <p:nvPr userDrawn="1"/>
        </p:nvPicPr>
        <p:blipFill>
          <a:blip r:embed="rId2" cstate="print">
            <a:lum bright="-7000"/>
          </a:blip>
          <a:stretch>
            <a:fillRect/>
          </a:stretch>
        </p:blipFill>
        <p:spPr>
          <a:xfrm>
            <a:off x="0" y="0"/>
            <a:ext cx="6279917" cy="6858000"/>
          </a:xfrm>
          <a:prstGeom prst="rect">
            <a:avLst/>
          </a:prstGeom>
          <a:solidFill>
            <a:schemeClr val="accent2">
              <a:lumMod val="75000"/>
            </a:schemeClr>
          </a:solidFill>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9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23_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5" name="Espaço Reservado para Rodapé 4"/>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6" name="Espaço Reservado para Número de Slide 5"/>
          <p:cNvSpPr>
            <a:spLocks noGrp="1"/>
          </p:cNvSpPr>
          <p:nvPr>
            <p:ph type="sldNum" sz="quarter" idx="12"/>
          </p:nvPr>
        </p:nvSpPr>
        <p:spPr>
          <a:xfrm>
            <a:off x="6553200" y="6356350"/>
            <a:ext cx="2133600" cy="365125"/>
          </a:xfrm>
          <a:prstGeom prst="rect">
            <a:avLst/>
          </a:prstGeom>
        </p:spPr>
        <p:txBody>
          <a:bodyPr/>
          <a:lstStyle>
            <a:lvl1pPr>
              <a:defRPr>
                <a:latin typeface="Arial" charset="0"/>
              </a:defRPr>
            </a:lvl1pPr>
          </a:lstStyle>
          <a:p>
            <a:pPr>
              <a:defRPr/>
            </a:pPr>
            <a:fld id="{3E082D71-9021-4ECE-8585-B73E73984041}" type="slidenum">
              <a:rPr lang="pt-BR"/>
              <a:pPr>
                <a:defRPr/>
              </a:pPr>
              <a:t>‹nº›</a:t>
            </a:fld>
            <a:endParaRPr lang="pt-B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24_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5" name="Espaço Reservado para Rodapé 4"/>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6" name="Espaço Reservado para Número de Slide 5"/>
          <p:cNvSpPr>
            <a:spLocks noGrp="1"/>
          </p:cNvSpPr>
          <p:nvPr>
            <p:ph type="sldNum" sz="quarter" idx="12"/>
          </p:nvPr>
        </p:nvSpPr>
        <p:spPr>
          <a:xfrm>
            <a:off x="6553200" y="6356350"/>
            <a:ext cx="2133600" cy="365125"/>
          </a:xfrm>
          <a:prstGeom prst="rect">
            <a:avLst/>
          </a:prstGeom>
        </p:spPr>
        <p:txBody>
          <a:bodyPr/>
          <a:lstStyle>
            <a:lvl1pPr>
              <a:defRPr>
                <a:latin typeface="Arial" charset="0"/>
              </a:defRPr>
            </a:lvl1pPr>
          </a:lstStyle>
          <a:p>
            <a:pPr>
              <a:defRPr/>
            </a:pPr>
            <a:fld id="{425A8D66-2EBD-43AF-AE89-90D830B61208}" type="slidenum">
              <a:rPr lang="pt-BR"/>
              <a:pPr>
                <a:defRPr/>
              </a:pPr>
              <a:t>‹nº›</a:t>
            </a:fld>
            <a:endParaRPr lang="pt-B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25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26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7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8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29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30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31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mparação">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32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33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34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35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36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37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38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51_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5" name="Espaço Reservado para Rodapé 4"/>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6" name="Espaço Reservado para Número de Slide 5"/>
          <p:cNvSpPr>
            <a:spLocks noGrp="1"/>
          </p:cNvSpPr>
          <p:nvPr>
            <p:ph type="sldNum" sz="quarter" idx="12"/>
          </p:nvPr>
        </p:nvSpPr>
        <p:spPr>
          <a:xfrm>
            <a:off x="6553200" y="6356350"/>
            <a:ext cx="2133600" cy="365125"/>
          </a:xfrm>
          <a:prstGeom prst="rect">
            <a:avLst/>
          </a:prstGeom>
        </p:spPr>
        <p:txBody>
          <a:bodyPr/>
          <a:lstStyle>
            <a:lvl1pPr>
              <a:defRPr>
                <a:latin typeface="Arial" charset="0"/>
              </a:defRPr>
            </a:lvl1pPr>
          </a:lstStyle>
          <a:p>
            <a:pPr>
              <a:defRPr/>
            </a:pPr>
            <a:fld id="{BD237989-02BD-4F24-8EEA-9AADEE2796A7}" type="slidenum">
              <a:rPr lang="pt-BR"/>
              <a:pPr>
                <a:defRPr/>
              </a:pPr>
              <a:t>‹nº›</a:t>
            </a:fld>
            <a:endParaRPr lang="pt-B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cSld name="1_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5" name="Espaço Reservado para Rodapé 4"/>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6" name="Espaço Reservado para Número de Slide 5"/>
          <p:cNvSpPr>
            <a:spLocks noGrp="1"/>
          </p:cNvSpPr>
          <p:nvPr>
            <p:ph type="sldNum" sz="quarter" idx="12"/>
          </p:nvPr>
        </p:nvSpPr>
        <p:spPr>
          <a:xfrm>
            <a:off x="6553200" y="6356350"/>
            <a:ext cx="2133600" cy="365125"/>
          </a:xfrm>
          <a:prstGeom prst="rect">
            <a:avLst/>
          </a:prstGeom>
        </p:spPr>
        <p:txBody>
          <a:bodyPr/>
          <a:lstStyle>
            <a:lvl1pPr>
              <a:defRPr>
                <a:latin typeface="Arial" charset="0"/>
              </a:defRPr>
            </a:lvl1pPr>
          </a:lstStyle>
          <a:p>
            <a:pPr>
              <a:defRPr/>
            </a:pPr>
            <a:fld id="{D3766A44-6B98-4682-B078-BAA6D2642693}" type="slidenum">
              <a:rPr lang="pt-BR"/>
              <a:pPr>
                <a:defRPr/>
              </a:pPr>
              <a:t>‹nº›</a:t>
            </a:fld>
            <a:endParaRPr lang="pt-B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47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vl1pPr>
          </a:lstStyle>
          <a:p>
            <a:pPr>
              <a:defRPr/>
            </a:pPr>
            <a:fld id="{B28FBDE8-7CDE-49F4-B4A4-588BE3AA6835}" type="slidenum">
              <a:rPr lang="pt-BR"/>
              <a:pPr>
                <a:defRPr/>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omente título">
    <p:spTree>
      <p:nvGrpSpPr>
        <p:cNvPr id="1" name=""/>
        <p:cNvGrpSpPr/>
        <p:nvPr/>
      </p:nvGrpSpPr>
      <p:grpSpPr>
        <a:xfrm>
          <a:off x="0" y="0"/>
          <a:ext cx="0" cy="0"/>
          <a:chOff x="0" y="0"/>
          <a:chExt cx="0" cy="0"/>
        </a:xfrm>
      </p:grpSpPr>
      <p:sp>
        <p:nvSpPr>
          <p:cNvPr id="3" name="Espaço Reservado para Data 3"/>
          <p:cNvSpPr>
            <a:spLocks noGrp="1"/>
          </p:cNvSpPr>
          <p:nvPr>
            <p:ph type="dt" sz="half" idx="10"/>
          </p:nvPr>
        </p:nvSpPr>
        <p:spPr/>
        <p:txBody>
          <a:bodyPr/>
          <a:lstStyle>
            <a:lvl1pPr>
              <a:defRPr/>
            </a:lvl1pPr>
          </a:lstStyle>
          <a:p>
            <a:pPr>
              <a:defRPr/>
            </a:pPr>
            <a:endParaRPr lang="pt-BR"/>
          </a:p>
        </p:txBody>
      </p:sp>
      <p:sp>
        <p:nvSpPr>
          <p:cNvPr id="4" name="Espaço Reservado para Rodapé 4"/>
          <p:cNvSpPr>
            <a:spLocks noGrp="1"/>
          </p:cNvSpPr>
          <p:nvPr>
            <p:ph type="ftr" sz="quarter" idx="11"/>
          </p:nvPr>
        </p:nvSpPr>
        <p:spPr/>
        <p:txBody>
          <a:bodyPr/>
          <a:lstStyle>
            <a:lvl1pPr>
              <a:defRPr/>
            </a:lvl1pPr>
          </a:lstStyle>
          <a:p>
            <a:pPr>
              <a:defRPr/>
            </a:pPr>
            <a:endParaRPr lang="pt-BR"/>
          </a:p>
        </p:txBody>
      </p:sp>
      <p:sp>
        <p:nvSpPr>
          <p:cNvPr id="5" name="Espaço Reservado para Número de Slide 5"/>
          <p:cNvSpPr>
            <a:spLocks noGrp="1"/>
          </p:cNvSpPr>
          <p:nvPr>
            <p:ph type="sldNum" sz="quarter" idx="12"/>
          </p:nvPr>
        </p:nvSpPr>
        <p:spPr/>
        <p:txBody>
          <a:bodyPr/>
          <a:lstStyle>
            <a:lvl1pPr>
              <a:defRPr/>
            </a:lvl1pPr>
          </a:lstStyle>
          <a:p>
            <a:pPr>
              <a:defRPr/>
            </a:pPr>
            <a:fld id="{BE49F0D9-F477-4F5A-910F-4A4747AB552F}" type="slidenum">
              <a:rPr lang="pt-BR"/>
              <a:pPr>
                <a:defRPr/>
              </a:pPr>
              <a:t>‹nº›</a:t>
            </a:fld>
            <a:endParaRPr lang="pt-B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48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49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39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44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45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22_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5" name="Espaço Reservado para Rodapé 4"/>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6" name="Espaço Reservado para Número de Slide 5"/>
          <p:cNvSpPr>
            <a:spLocks noGrp="1"/>
          </p:cNvSpPr>
          <p:nvPr>
            <p:ph type="sldNum" sz="quarter" idx="12"/>
          </p:nvPr>
        </p:nvSpPr>
        <p:spPr>
          <a:xfrm>
            <a:off x="6553200" y="6356350"/>
            <a:ext cx="2133600" cy="365125"/>
          </a:xfrm>
          <a:prstGeom prst="rect">
            <a:avLst/>
          </a:prstGeom>
        </p:spPr>
        <p:txBody>
          <a:bodyPr/>
          <a:lstStyle>
            <a:lvl1pPr>
              <a:defRPr>
                <a:latin typeface="Arial" charset="0"/>
              </a:defRPr>
            </a:lvl1pPr>
          </a:lstStyle>
          <a:p>
            <a:pPr>
              <a:defRPr/>
            </a:pPr>
            <a:fld id="{24223479-0FCC-424C-83F2-9AC6F3FD3483}" type="slidenum">
              <a:rPr lang="pt-BR"/>
              <a:pPr>
                <a:defRPr/>
              </a:pPr>
              <a:t>‹nº›</a:t>
            </a:fld>
            <a:endParaRPr lang="pt-B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41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42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43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50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8" name="Espaço Reservado para Conteúdo 7"/>
          <p:cNvSpPr>
            <a:spLocks noGrp="1"/>
          </p:cNvSpPr>
          <p:nvPr>
            <p:ph sz="quarter" idx="13"/>
          </p:nvPr>
        </p:nvSpPr>
        <p:spPr>
          <a:xfrm>
            <a:off x="468313" y="5157788"/>
            <a:ext cx="914400" cy="914400"/>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4"/>
          </p:nvPr>
        </p:nvSpPr>
        <p:spPr>
          <a:xfrm>
            <a:off x="457200" y="6356350"/>
            <a:ext cx="2133600" cy="365125"/>
          </a:xfrm>
          <a:prstGeom prst="rect">
            <a:avLst/>
          </a:prstGeom>
        </p:spPr>
        <p:txBody>
          <a:bodyPr/>
          <a:lstStyle>
            <a:lvl1pPr>
              <a:defRPr>
                <a:latin typeface="Arial" charset="0"/>
              </a:defRPr>
            </a:lvl1pPr>
          </a:lstStyle>
          <a:p>
            <a:pPr>
              <a:defRPr/>
            </a:pPr>
            <a:endParaRPr lang="pt-BR"/>
          </a:p>
        </p:txBody>
      </p:sp>
      <p:sp>
        <p:nvSpPr>
          <p:cNvPr id="6" name="Espaço Reservado para Rodapé 4"/>
          <p:cNvSpPr>
            <a:spLocks noGrp="1"/>
          </p:cNvSpPr>
          <p:nvPr>
            <p:ph type="ftr" sz="quarter" idx="15"/>
          </p:nvPr>
        </p:nvSpPr>
        <p:spPr>
          <a:xfrm>
            <a:off x="3124200" y="6356350"/>
            <a:ext cx="2895600" cy="365125"/>
          </a:xfrm>
          <a:prstGeom prst="rect">
            <a:avLst/>
          </a:prstGeom>
        </p:spPr>
        <p:txBody>
          <a:bodyPr/>
          <a:lstStyle>
            <a:lvl1pPr>
              <a:defRPr>
                <a:latin typeface="Arial" charset="0"/>
              </a:defRPr>
            </a:lvl1pPr>
          </a:lstStyle>
          <a:p>
            <a:pPr>
              <a:defRPr/>
            </a:pPr>
            <a:endParaRPr lang="pt-BR"/>
          </a:p>
        </p:txBody>
      </p:sp>
      <p:sp>
        <p:nvSpPr>
          <p:cNvPr id="7" name="Espaço Reservado para Número de Slide 5"/>
          <p:cNvSpPr>
            <a:spLocks noGrp="1"/>
          </p:cNvSpPr>
          <p:nvPr>
            <p:ph type="sldNum" sz="quarter" idx="16"/>
          </p:nvPr>
        </p:nvSpPr>
        <p:spPr>
          <a:xfrm>
            <a:off x="6553200" y="6356350"/>
            <a:ext cx="2133600" cy="365125"/>
          </a:xfrm>
          <a:prstGeom prst="rect">
            <a:avLst/>
          </a:prstGeom>
        </p:spPr>
        <p:txBody>
          <a:bodyPr/>
          <a:lstStyle>
            <a:lvl1pPr>
              <a:defRPr>
                <a:latin typeface="Arial" charset="0"/>
              </a:defRPr>
            </a:lvl1pPr>
          </a:lstStyle>
          <a:p>
            <a:pPr>
              <a:defRPr/>
            </a:pPr>
            <a:fld id="{57CCFA56-E39B-4EE3-8849-E7BCA38AB42E}" type="slidenum">
              <a:rPr lang="pt-BR"/>
              <a:pPr>
                <a:defRPr/>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2" name="Espaço Reservado para Data 3"/>
          <p:cNvSpPr>
            <a:spLocks noGrp="1"/>
          </p:cNvSpPr>
          <p:nvPr>
            <p:ph type="dt" sz="half" idx="10"/>
          </p:nvPr>
        </p:nvSpPr>
        <p:spPr/>
        <p:txBody>
          <a:bodyPr/>
          <a:lstStyle>
            <a:lvl1pPr>
              <a:defRPr/>
            </a:lvl1pPr>
          </a:lstStyle>
          <a:p>
            <a:pPr>
              <a:defRPr/>
            </a:pPr>
            <a:endParaRPr lang="pt-BR"/>
          </a:p>
        </p:txBody>
      </p:sp>
      <p:sp>
        <p:nvSpPr>
          <p:cNvPr id="3" name="Espaço Reservado para Rodapé 4"/>
          <p:cNvSpPr>
            <a:spLocks noGrp="1"/>
          </p:cNvSpPr>
          <p:nvPr>
            <p:ph type="ftr" sz="quarter" idx="11"/>
          </p:nvPr>
        </p:nvSpPr>
        <p:spPr/>
        <p:txBody>
          <a:bodyPr/>
          <a:lstStyle>
            <a:lvl1pPr>
              <a:defRPr/>
            </a:lvl1pPr>
          </a:lstStyle>
          <a:p>
            <a:pPr>
              <a:defRPr/>
            </a:pPr>
            <a:endParaRPr lang="pt-BR"/>
          </a:p>
        </p:txBody>
      </p:sp>
      <p:sp>
        <p:nvSpPr>
          <p:cNvPr id="4" name="Espaço Reservado para Número de Slide 5"/>
          <p:cNvSpPr>
            <a:spLocks noGrp="1"/>
          </p:cNvSpPr>
          <p:nvPr>
            <p:ph type="sldNum" sz="quarter" idx="12"/>
          </p:nvPr>
        </p:nvSpPr>
        <p:spPr/>
        <p:txBody>
          <a:bodyPr/>
          <a:lstStyle>
            <a:lvl1pPr>
              <a:defRPr/>
            </a:lvl1pPr>
          </a:lstStyle>
          <a:p>
            <a:pPr>
              <a:defRPr/>
            </a:pPr>
            <a:fld id="{E133AA07-9199-43A2-82F7-D8DFE32E6EF4}" type="slidenum">
              <a:rPr lang="pt-BR"/>
              <a:pPr>
                <a:defRPr/>
              </a:pPr>
              <a:t>‹nº›</a:t>
            </a:fld>
            <a:endParaRPr lang="pt-B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0D389F6-E5B4-4047-B6F1-4A5969C50B70}" type="slidenum">
              <a:rPr lang="pt-BR" smtClean="0"/>
              <a:pPr/>
              <a:t>‹nº›</a:t>
            </a:fld>
            <a:endParaRPr lang="pt-B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0D389F6-E5B4-4047-B6F1-4A5969C50B70}" type="slidenum">
              <a:rPr lang="pt-BR" smtClean="0"/>
              <a:pPr/>
              <a:t>‹nº›</a:t>
            </a:fld>
            <a:endParaRPr lang="pt-B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0D389F6-E5B4-4047-B6F1-4A5969C50B70}" type="slidenum">
              <a:rPr lang="pt-BR" smtClean="0"/>
              <a:pPr/>
              <a:t>‹nº›</a:t>
            </a:fld>
            <a:endParaRPr lang="pt-B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90D389F6-E5B4-4047-B6F1-4A5969C50B70}" type="slidenum">
              <a:rPr lang="pt-BR" smtClean="0"/>
              <a:pPr/>
              <a:t>‹nº›</a:t>
            </a:fld>
            <a:endParaRPr lang="pt-B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90D389F6-E5B4-4047-B6F1-4A5969C50B70}" type="slidenum">
              <a:rPr lang="pt-BR" smtClean="0"/>
              <a:pPr/>
              <a:t>‹nº›</a:t>
            </a:fld>
            <a:endParaRPr lang="pt-B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90D389F6-E5B4-4047-B6F1-4A5969C50B70}" type="slidenum">
              <a:rPr lang="pt-BR" smtClean="0"/>
              <a:pPr/>
              <a:t>‹nº›</a:t>
            </a:fld>
            <a:endParaRPr lang="pt-B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90D389F6-E5B4-4047-B6F1-4A5969C50B70}" type="slidenum">
              <a:rPr lang="pt-BR" smtClean="0"/>
              <a:pPr/>
              <a:t>‹nº›</a:t>
            </a:fld>
            <a:endParaRPr lang="pt-B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90D389F6-E5B4-4047-B6F1-4A5969C50B70}" type="slidenum">
              <a:rPr lang="pt-BR" smtClean="0"/>
              <a:pPr/>
              <a:t>‹nº›</a:t>
            </a:fld>
            <a:endParaRPr lang="pt-B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90D389F6-E5B4-4047-B6F1-4A5969C50B70}" type="slidenum">
              <a:rPr lang="pt-BR" smtClean="0"/>
              <a:pPr/>
              <a:t>‹nº›</a:t>
            </a:fld>
            <a:endParaRPr lang="pt-B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0D389F6-E5B4-4047-B6F1-4A5969C50B70}" type="slidenum">
              <a:rPr lang="pt-BR" smtClean="0"/>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eúdo com Legenda">
    <p:spTree>
      <p:nvGrpSpPr>
        <p:cNvPr id="1" name=""/>
        <p:cNvGrpSpPr/>
        <p:nvPr/>
      </p:nvGrpSpPr>
      <p:grpSpPr>
        <a:xfrm>
          <a:off x="0" y="0"/>
          <a:ext cx="0" cy="0"/>
          <a:chOff x="0" y="0"/>
          <a:chExt cx="0" cy="0"/>
        </a:xfrm>
      </p:grpSpPr>
      <p:sp>
        <p:nvSpPr>
          <p:cNvPr id="5" name="Espaço Reservado para Data 3"/>
          <p:cNvSpPr>
            <a:spLocks noGrp="1"/>
          </p:cNvSpPr>
          <p:nvPr>
            <p:ph type="dt" sz="half" idx="10"/>
          </p:nvPr>
        </p:nvSpPr>
        <p:spPr/>
        <p:txBody>
          <a:bodyPr/>
          <a:lstStyle>
            <a:lvl1pPr>
              <a:defRPr/>
            </a:lvl1pPr>
          </a:lstStyle>
          <a:p>
            <a:pPr>
              <a:defRPr/>
            </a:pPr>
            <a:endParaRPr lang="pt-BR"/>
          </a:p>
        </p:txBody>
      </p:sp>
      <p:sp>
        <p:nvSpPr>
          <p:cNvPr id="6" name="Espaço Reservado para Rodapé 4"/>
          <p:cNvSpPr>
            <a:spLocks noGrp="1"/>
          </p:cNvSpPr>
          <p:nvPr>
            <p:ph type="ftr" sz="quarter" idx="11"/>
          </p:nvPr>
        </p:nvSpPr>
        <p:spPr/>
        <p:txBody>
          <a:bodyPr/>
          <a:lstStyle>
            <a:lvl1pPr>
              <a:defRPr/>
            </a:lvl1pPr>
          </a:lstStyle>
          <a:p>
            <a:pPr>
              <a:defRPr/>
            </a:pPr>
            <a:endParaRPr lang="pt-BR"/>
          </a:p>
        </p:txBody>
      </p:sp>
      <p:sp>
        <p:nvSpPr>
          <p:cNvPr id="7" name="Espaço Reservado para Número de Slide 5"/>
          <p:cNvSpPr>
            <a:spLocks noGrp="1"/>
          </p:cNvSpPr>
          <p:nvPr>
            <p:ph type="sldNum" sz="quarter" idx="12"/>
          </p:nvPr>
        </p:nvSpPr>
        <p:spPr/>
        <p:txBody>
          <a:bodyPr/>
          <a:lstStyle>
            <a:lvl1pPr>
              <a:defRPr/>
            </a:lvl1pPr>
          </a:lstStyle>
          <a:p>
            <a:pPr>
              <a:defRPr/>
            </a:pPr>
            <a:fld id="{F9DC6DFA-84D6-4BE8-95EE-4D34B35D9720}" type="slidenum">
              <a:rPr lang="pt-BR"/>
              <a:pPr>
                <a:defRPr/>
              </a:pPr>
              <a:t>‹nº›</a:t>
            </a:fld>
            <a:endParaRPr lang="pt-B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0D389F6-E5B4-4047-B6F1-4A5969C50B70}" type="slidenum">
              <a:rPr lang="pt-BR" smtClean="0"/>
              <a:pPr/>
              <a:t>‹nº›</a:t>
            </a:fld>
            <a:endParaRPr lang="pt-B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AD93CFC-71D9-454F-AB64-8166B941F047}" type="slidenum">
              <a:rPr lang="pt-BR" smtClean="0"/>
              <a:pPr/>
              <a:t>‹nº›</a:t>
            </a:fld>
            <a:endParaRPr lang="pt-B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AD93CFC-71D9-454F-AB64-8166B941F047}" type="slidenum">
              <a:rPr lang="pt-BR" smtClean="0"/>
              <a:pPr/>
              <a:t>‹nº›</a:t>
            </a:fld>
            <a:endParaRPr lang="pt-B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AD93CFC-71D9-454F-AB64-8166B941F047}" type="slidenum">
              <a:rPr lang="pt-BR" smtClean="0"/>
              <a:pPr/>
              <a:t>‹nº›</a:t>
            </a:fld>
            <a:endParaRPr lang="pt-B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DAD93CFC-71D9-454F-AB64-8166B941F047}" type="slidenum">
              <a:rPr lang="pt-BR" smtClean="0"/>
              <a:pPr/>
              <a:t>‹nº›</a:t>
            </a:fld>
            <a:endParaRPr lang="pt-B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DAD93CFC-71D9-454F-AB64-8166B941F047}" type="slidenum">
              <a:rPr lang="pt-BR" smtClean="0"/>
              <a:pPr/>
              <a:t>‹nº›</a:t>
            </a:fld>
            <a:endParaRPr lang="pt-B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DAD93CFC-71D9-454F-AB64-8166B941F047}" type="slidenum">
              <a:rPr lang="pt-BR" smtClean="0"/>
              <a:pPr/>
              <a:t>‹nº›</a:t>
            </a:fld>
            <a:endParaRPr lang="pt-B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DAD93CFC-71D9-454F-AB64-8166B941F047}" type="slidenum">
              <a:rPr lang="pt-BR" smtClean="0"/>
              <a:pPr/>
              <a:t>‹nº›</a:t>
            </a:fld>
            <a:endParaRPr lang="pt-B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DAD93CFC-71D9-454F-AB64-8166B941F047}" type="slidenum">
              <a:rPr lang="pt-BR" smtClean="0"/>
              <a:pPr/>
              <a:t>‹nº›</a:t>
            </a:fld>
            <a:endParaRPr lang="pt-B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DAD93CFC-71D9-454F-AB64-8166B941F047}"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lvl1pPr>
              <a:defRPr/>
            </a:lvl1pPr>
          </a:lstStyle>
          <a:p>
            <a:pPr>
              <a:defRPr/>
            </a:pPr>
            <a:endParaRPr lang="pt-BR"/>
          </a:p>
        </p:txBody>
      </p:sp>
      <p:sp>
        <p:nvSpPr>
          <p:cNvPr id="5" name="Espaço Reservado para Rodapé 4"/>
          <p:cNvSpPr>
            <a:spLocks noGrp="1"/>
          </p:cNvSpPr>
          <p:nvPr>
            <p:ph type="ftr" sz="quarter" idx="11"/>
          </p:nvPr>
        </p:nvSpPr>
        <p:spPr/>
        <p:txBody>
          <a:bodyPr/>
          <a:lstStyle>
            <a:lvl1pPr>
              <a:defRPr/>
            </a:lvl1pPr>
          </a:lstStyle>
          <a:p>
            <a:pPr>
              <a:defRPr/>
            </a:pPr>
            <a:endParaRPr lang="pt-BR"/>
          </a:p>
        </p:txBody>
      </p:sp>
      <p:sp>
        <p:nvSpPr>
          <p:cNvPr id="6" name="Espaço Reservado para Número de Slide 5"/>
          <p:cNvSpPr>
            <a:spLocks noGrp="1"/>
          </p:cNvSpPr>
          <p:nvPr>
            <p:ph type="sldNum" sz="quarter" idx="12"/>
          </p:nvPr>
        </p:nvSpPr>
        <p:spPr/>
        <p:txBody>
          <a:bodyPr/>
          <a:lstStyle>
            <a:lvl1pPr>
              <a:defRPr/>
            </a:lvl1pPr>
          </a:lstStyle>
          <a:p>
            <a:pPr>
              <a:defRPr/>
            </a:pPr>
            <a:fld id="{42417AD6-2DCA-40F4-A584-98A8134022DE}" type="slidenum">
              <a:rPr lang="pt-BR"/>
              <a:pPr>
                <a:defRPr/>
              </a:pPr>
              <a:t>‹nº›</a:t>
            </a:fld>
            <a:endParaRPr lang="pt-B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AD93CFC-71D9-454F-AB64-8166B941F047}" type="slidenum">
              <a:rPr lang="pt-BR" smtClean="0"/>
              <a:pPr/>
              <a:t>‹nº›</a:t>
            </a:fld>
            <a:endParaRPr lang="pt-B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AD93CFC-71D9-454F-AB64-8166B941F047}" type="slidenum">
              <a:rPr lang="pt-BR" smtClean="0"/>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lvl1pPr>
              <a:defRPr/>
            </a:lvl1pPr>
          </a:lstStyle>
          <a:p>
            <a:pPr>
              <a:defRPr/>
            </a:pPr>
            <a:endParaRPr lang="pt-BR"/>
          </a:p>
        </p:txBody>
      </p:sp>
      <p:sp>
        <p:nvSpPr>
          <p:cNvPr id="5" name="Espaço Reservado para Rodapé 4"/>
          <p:cNvSpPr>
            <a:spLocks noGrp="1"/>
          </p:cNvSpPr>
          <p:nvPr>
            <p:ph type="ftr" sz="quarter" idx="11"/>
          </p:nvPr>
        </p:nvSpPr>
        <p:spPr/>
        <p:txBody>
          <a:bodyPr/>
          <a:lstStyle>
            <a:lvl1pPr>
              <a:defRPr/>
            </a:lvl1pPr>
          </a:lstStyle>
          <a:p>
            <a:pPr>
              <a:defRPr/>
            </a:pPr>
            <a:endParaRPr lang="pt-BR"/>
          </a:p>
        </p:txBody>
      </p:sp>
      <p:sp>
        <p:nvSpPr>
          <p:cNvPr id="6" name="Espaço Reservado para Número de Slide 5"/>
          <p:cNvSpPr>
            <a:spLocks noGrp="1"/>
          </p:cNvSpPr>
          <p:nvPr>
            <p:ph type="sldNum" sz="quarter" idx="12"/>
          </p:nvPr>
        </p:nvSpPr>
        <p:spPr/>
        <p:txBody>
          <a:bodyPr/>
          <a:lstStyle>
            <a:lvl1pPr>
              <a:defRPr/>
            </a:lvl1pPr>
          </a:lstStyle>
          <a:p>
            <a:pPr>
              <a:defRPr/>
            </a:pPr>
            <a:fld id="{B71B4212-5A23-47BA-824C-715DF6D7CF5D}" type="slidenum">
              <a:rPr lang="pt-BR"/>
              <a:pPr>
                <a:defRPr/>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3.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EE2448B7-3AE2-4615-BC03-B6897E8EC0CE}" type="slidenum">
              <a:rPr lang="pt-BR"/>
              <a:pPr>
                <a:defRPr/>
              </a:pPr>
              <a:t>‹nº›</a:t>
            </a:fld>
            <a:endParaRPr lang="pt-BR"/>
          </a:p>
        </p:txBody>
      </p:sp>
      <p:sp>
        <p:nvSpPr>
          <p:cNvPr id="7" name="Retângulo 6"/>
          <p:cNvSpPr/>
          <p:nvPr userDrawn="1"/>
        </p:nvSpPr>
        <p:spPr>
          <a:xfrm>
            <a:off x="0" y="0"/>
            <a:ext cx="9144000" cy="68580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pic>
        <p:nvPicPr>
          <p:cNvPr id="8" name="Imagem 7" descr="Figura de mulher.jpg"/>
          <p:cNvPicPr>
            <a:picLocks noChangeAspect="1"/>
          </p:cNvPicPr>
          <p:nvPr userDrawn="1"/>
        </p:nvPicPr>
        <p:blipFill>
          <a:blip r:embed="rId61" cstate="print">
            <a:duotone>
              <a:schemeClr val="bg2">
                <a:shade val="45000"/>
                <a:satMod val="135000"/>
              </a:schemeClr>
              <a:prstClr val="white"/>
            </a:duotone>
          </a:blip>
          <a:stretch>
            <a:fillRect/>
          </a:stretch>
        </p:blipFill>
        <p:spPr>
          <a:xfrm>
            <a:off x="104913" y="1357298"/>
            <a:ext cx="2623096" cy="5357823"/>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70" r:id="rId8"/>
    <p:sldLayoutId id="2147483671" r:id="rId9"/>
    <p:sldLayoutId id="2147483672" r:id="rId10"/>
    <p:sldLayoutId id="2147483673" r:id="rId11"/>
    <p:sldLayoutId id="2147483717" r:id="rId12"/>
    <p:sldLayoutId id="2147483718" r:id="rId13"/>
    <p:sldLayoutId id="2147483719" r:id="rId14"/>
    <p:sldLayoutId id="2147483770"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8" r:id="rId31"/>
    <p:sldLayoutId id="2147483739" r:id="rId32"/>
    <p:sldLayoutId id="2147483740" r:id="rId33"/>
    <p:sldLayoutId id="2147483741" r:id="rId34"/>
    <p:sldLayoutId id="2147483742" r:id="rId35"/>
    <p:sldLayoutId id="2147483743" r:id="rId36"/>
    <p:sldLayoutId id="2147483744" r:id="rId37"/>
    <p:sldLayoutId id="2147483745" r:id="rId38"/>
    <p:sldLayoutId id="2147483746" r:id="rId39"/>
    <p:sldLayoutId id="2147483747" r:id="rId40"/>
    <p:sldLayoutId id="2147483748" r:id="rId41"/>
    <p:sldLayoutId id="2147483749" r:id="rId42"/>
    <p:sldLayoutId id="2147483750" r:id="rId43"/>
    <p:sldLayoutId id="2147483751" r:id="rId44"/>
    <p:sldLayoutId id="2147483752" r:id="rId45"/>
    <p:sldLayoutId id="2147483753" r:id="rId46"/>
    <p:sldLayoutId id="2147483767" r:id="rId47"/>
    <p:sldLayoutId id="2147483775" r:id="rId48"/>
    <p:sldLayoutId id="2147483776" r:id="rId49"/>
    <p:sldLayoutId id="2147483777" r:id="rId50"/>
    <p:sldLayoutId id="2147483778" r:id="rId51"/>
    <p:sldLayoutId id="2147483780" r:id="rId52"/>
    <p:sldLayoutId id="2147483781" r:id="rId53"/>
    <p:sldLayoutId id="2147483782" r:id="rId54"/>
    <p:sldLayoutId id="2147483786" r:id="rId55"/>
    <p:sldLayoutId id="2147483787" r:id="rId56"/>
    <p:sldLayoutId id="2147483788" r:id="rId57"/>
    <p:sldLayoutId id="2147483789" r:id="rId58"/>
    <p:sldLayoutId id="2147483790" r:id="rId59"/>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D389F6-E5B4-4047-B6F1-4A5969C50B70}"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D93CFC-71D9-454F-AB64-8166B941F047}"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Capacita&#231;&#227;o%20Banca%20Avaliadora.ppt" TargetMode="Externa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5.gif"/><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hyperlink" Target="Capacita&#231;&#227;o%20Banca%20Avaliadora.ppt" TargetMode="Externa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gif"/><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2" Type="http://schemas.openxmlformats.org/officeDocument/2006/relationships/hyperlink" Target="Capacita&#231;&#227;o%20Banca%20Avaliadora.ppt" TargetMode="External"/><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3.jpeg"/><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5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2.xml"/></Relationships>
</file>

<file path=ppt/slides/_rels/slide5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8.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0.xml"/></Relationships>
</file>

<file path=ppt/slides/_rels/slide5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9.xml"/></Relationships>
</file>

<file path=ppt/slides/_rels/slide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hyperlink" Target="Capacita&#231;&#227;o%20Banca%20Avaliadora.ppt" TargetMode="Externa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hyperlink" Target="Capacita&#231;&#227;o%20Banca%20Avaliadora.ppt" TargetMode="Externa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hyperlink" Target="Capacita&#231;&#227;o%20Banca%20Avaliadora.ppt" TargetMode="External"/><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2" Type="http://schemas.openxmlformats.org/officeDocument/2006/relationships/hyperlink" Target="Capacita&#231;&#227;o%20Banca%20Avaliadora.ppt" TargetMode="Externa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2" Type="http://schemas.openxmlformats.org/officeDocument/2006/relationships/hyperlink" Target="Capacita&#231;&#227;o%20Banca%20Avaliadora.ppt" TargetMode="Externa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hyperlink" Target="Capacita&#231;&#227;o%20Banca%20Avaliadora.ppt" TargetMode="Externa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hyperlink" Target="Capacita&#231;&#227;o%20Banca%20Avaliadora.ppt" TargetMode="Externa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hyperlink" Target="Capacita&#231;&#227;o%20Banca%20Avaliadora.ppt" TargetMode="Externa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hyperlink" Target="Capacita&#231;&#227;o%20Banca%20Avaliadora.ppt" TargetMode="External"/><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hyperlink" Target="Capacita&#231;&#227;o%20Banca%20Avaliadora.ppt" TargetMode="External"/><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3" Type="http://schemas.openxmlformats.org/officeDocument/2006/relationships/hyperlink" Target="Capacita&#231;&#227;o%20Banca%20Avaliadora.ppt" TargetMode="External"/><Relationship Id="rId2" Type="http://schemas.openxmlformats.org/officeDocument/2006/relationships/hyperlink" Target="http://www.mulherdenegocios.sebrae.com.br/" TargetMode="Externa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2" Type="http://schemas.openxmlformats.org/officeDocument/2006/relationships/hyperlink" Target="Capacita&#231;&#227;o%20Banca%20Avaliadora.ppt" TargetMode="External"/><Relationship Id="rId1" Type="http://schemas.openxmlformats.org/officeDocument/2006/relationships/slideLayout" Target="../slideLayouts/slideLayout47.xml"/></Relationships>
</file>

<file path=ppt/slides/_rels/slide74.xml.rels><?xml version="1.0" encoding="UTF-8" standalone="yes"?>
<Relationships xmlns="http://schemas.openxmlformats.org/package/2006/relationships"><Relationship Id="rId3" Type="http://schemas.openxmlformats.org/officeDocument/2006/relationships/hyperlink" Target="Capacita&#231;&#227;o%20Banca%20Avaliadora.ppt" TargetMode="External"/><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Capacita&#231;&#227;o%20Banca%20Avaliadora.ppt"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Capacita&#231;&#227;o%20Banca%20Avaliadora.ppt"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Capacita&#231;&#227;o%20Banca%20Avaliadora.ppt"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Capacita&#231;&#227;o%20Banca%20Avaliadora.ppt"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Capacita&#231;&#227;o%20Banca%20Avaliadora.ppt" TargetMode="Externa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hyperlink" Target="Capacita&#231;&#227;o%20Banca%20Avaliadora.ppt"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gi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txBox="1">
            <a:spLocks noChangeArrowheads="1"/>
          </p:cNvSpPr>
          <p:nvPr/>
        </p:nvSpPr>
        <p:spPr>
          <a:xfrm>
            <a:off x="0" y="3141663"/>
            <a:ext cx="9144000" cy="1752600"/>
          </a:xfrm>
          <a:prstGeom prst="rect">
            <a:avLst/>
          </a:prstGeom>
        </p:spPr>
        <p:txBody>
          <a:bodyPr/>
          <a:lstStyle/>
          <a:p>
            <a:pPr marL="342900" indent="-342900" algn="ctr" fontAlgn="auto">
              <a:spcBef>
                <a:spcPct val="20000"/>
              </a:spcBef>
              <a:spcAft>
                <a:spcPts val="0"/>
              </a:spcAft>
              <a:buFont typeface="Arial" pitchFamily="34" charset="0"/>
              <a:buNone/>
              <a:defRPr/>
            </a:pPr>
            <a:r>
              <a:rPr lang="pt-BR" sz="4000" b="1" dirty="0">
                <a:effectLst>
                  <a:outerShdw blurRad="38100" dist="38100" dir="2700000" algn="tl">
                    <a:srgbClr val="000000">
                      <a:alpha val="43137"/>
                    </a:srgbClr>
                  </a:outerShdw>
                </a:effectLst>
                <a:latin typeface="+mn-lt"/>
              </a:rPr>
              <a:t>Prêmio SEBRAE Mulher de Negócios</a:t>
            </a:r>
          </a:p>
          <a:p>
            <a:pPr marL="342900" indent="-342900" algn="ctr" fontAlgn="auto">
              <a:spcBef>
                <a:spcPct val="20000"/>
              </a:spcBef>
              <a:spcAft>
                <a:spcPts val="0"/>
              </a:spcAft>
              <a:buFont typeface="Arial" pitchFamily="34" charset="0"/>
              <a:buNone/>
              <a:defRPr/>
            </a:pPr>
            <a:r>
              <a:rPr lang="pt-BR" sz="3200" b="1" dirty="0">
                <a:effectLst>
                  <a:outerShdw blurRad="38100" dist="38100" dir="2700000" algn="tl">
                    <a:srgbClr val="000000">
                      <a:alpha val="43137"/>
                    </a:srgbClr>
                  </a:outerShdw>
                </a:effectLst>
                <a:latin typeface="+mn-lt"/>
              </a:rPr>
              <a:t>Ciclo </a:t>
            </a:r>
            <a:r>
              <a:rPr lang="pt-BR" sz="3200" b="1" dirty="0" smtClean="0">
                <a:effectLst>
                  <a:outerShdw blurRad="38100" dist="38100" dir="2700000" algn="tl">
                    <a:srgbClr val="000000">
                      <a:alpha val="43137"/>
                    </a:srgbClr>
                  </a:outerShdw>
                </a:effectLst>
                <a:latin typeface="+mn-lt"/>
              </a:rPr>
              <a:t>2013</a:t>
            </a:r>
            <a:endParaRPr lang="pt-BR" sz="3200" b="1" dirty="0">
              <a:effectLst>
                <a:outerShdw blurRad="38100" dist="38100" dir="2700000" algn="tl">
                  <a:srgbClr val="000000">
                    <a:alpha val="43137"/>
                  </a:srgbClr>
                </a:outerShdw>
              </a:effectLst>
              <a:latin typeface="+mn-lt"/>
            </a:endParaRPr>
          </a:p>
        </p:txBody>
      </p:sp>
      <p:sp>
        <p:nvSpPr>
          <p:cNvPr id="5" name="Retângulo de cantos arredondados 4"/>
          <p:cNvSpPr/>
          <p:nvPr/>
        </p:nvSpPr>
        <p:spPr>
          <a:xfrm>
            <a:off x="611188" y="620713"/>
            <a:ext cx="7959725" cy="1871662"/>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Capacitação da Banca Avaliadora</a:t>
            </a:r>
          </a:p>
        </p:txBody>
      </p:sp>
      <p:sp>
        <p:nvSpPr>
          <p:cNvPr id="12" name="Retângulo 11"/>
          <p:cNvSpPr/>
          <p:nvPr/>
        </p:nvSpPr>
        <p:spPr>
          <a:xfrm>
            <a:off x="250824" y="4857760"/>
            <a:ext cx="8678894" cy="1928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3" name="Subtítulo 2"/>
          <p:cNvSpPr txBox="1">
            <a:spLocks/>
          </p:cNvSpPr>
          <p:nvPr/>
        </p:nvSpPr>
        <p:spPr>
          <a:xfrm>
            <a:off x="539750" y="5040313"/>
            <a:ext cx="8135938" cy="1752600"/>
          </a:xfrm>
          <a:prstGeom prst="rect">
            <a:avLst/>
          </a:prstGeom>
        </p:spPr>
        <p:txBody>
          <a:bodyPr/>
          <a:lstStyle/>
          <a:p>
            <a:pPr marL="342900" indent="-342900" algn="ctr" eaLnBrk="0" hangingPunct="0">
              <a:spcBef>
                <a:spcPct val="20000"/>
              </a:spcBef>
              <a:defRPr/>
            </a:pPr>
            <a:r>
              <a:rPr lang="pt-BR" sz="2800" dirty="0">
                <a:latin typeface="+mn-lt"/>
              </a:rPr>
              <a:t>Realizadores e Parceiros:</a:t>
            </a:r>
          </a:p>
          <a:p>
            <a:pPr marL="342900" indent="-342900" algn="ctr" eaLnBrk="0" hangingPunct="0">
              <a:spcBef>
                <a:spcPct val="20000"/>
              </a:spcBef>
              <a:defRPr/>
            </a:pPr>
            <a:endParaRPr lang="pt-BR" sz="3200" dirty="0">
              <a:latin typeface="+mn-lt"/>
            </a:endParaRPr>
          </a:p>
        </p:txBody>
      </p:sp>
      <p:pic>
        <p:nvPicPr>
          <p:cNvPr id="16" name="Picture 2"/>
          <p:cNvPicPr>
            <a:picLocks noChangeAspect="1" noChangeArrowheads="1"/>
          </p:cNvPicPr>
          <p:nvPr/>
        </p:nvPicPr>
        <p:blipFill>
          <a:blip r:embed="rId4" cstate="print"/>
          <a:srcRect/>
          <a:stretch>
            <a:fillRect/>
          </a:stretch>
        </p:blipFill>
        <p:spPr bwMode="auto">
          <a:xfrm>
            <a:off x="1233382" y="5543551"/>
            <a:ext cx="7442306" cy="109220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322263" y="1460500"/>
            <a:ext cx="8221662" cy="5092700"/>
          </a:xfrm>
          <a:prstGeom prst="rect">
            <a:avLst/>
          </a:prstGeom>
          <a:noFill/>
          <a:ln w="9525">
            <a:noFill/>
            <a:miter lim="800000"/>
            <a:headEnd/>
            <a:tailEnd/>
          </a:ln>
        </p:spPr>
        <p:txBody>
          <a:bodyPr/>
          <a:lstStyle/>
          <a:p>
            <a:pPr marL="342900" indent="-342900" algn="just">
              <a:lnSpc>
                <a:spcPct val="90000"/>
              </a:lnSpc>
              <a:spcBef>
                <a:spcPct val="20000"/>
              </a:spcBef>
            </a:pPr>
            <a:r>
              <a:rPr lang="pt-BR" sz="2000" b="1" dirty="0">
                <a:latin typeface="Calibri" pitchFamily="34" charset="0"/>
              </a:rPr>
              <a:t>1. Código de Ética do PSMN</a:t>
            </a:r>
          </a:p>
          <a:p>
            <a:pPr marL="342900" indent="-342900" algn="just">
              <a:lnSpc>
                <a:spcPct val="90000"/>
              </a:lnSpc>
              <a:spcBef>
                <a:spcPct val="20000"/>
              </a:spcBef>
              <a:buFontTx/>
              <a:buBlip>
                <a:blip r:embed="rId2"/>
              </a:buBlip>
            </a:pPr>
            <a:r>
              <a:rPr lang="pt-BR" sz="2000" dirty="0">
                <a:latin typeface="Calibri" pitchFamily="34" charset="0"/>
              </a:rPr>
              <a:t>Todas as pessoas envolvidas diretamente com o Prêmio SEBRAE Mulher de Negócios estão regidas por este CÓDIGO DE ÉTICA, definido pelo SEBRAE – Serviço Brasileiro de Apoio às Micro e Pequenas Empresas, e pela FNQ - Fundação Nacional da Qualidade.</a:t>
            </a:r>
          </a:p>
          <a:p>
            <a:pPr marL="342900" indent="-342900" algn="just">
              <a:lnSpc>
                <a:spcPct val="90000"/>
              </a:lnSpc>
              <a:spcBef>
                <a:spcPct val="20000"/>
              </a:spcBef>
            </a:pPr>
            <a:r>
              <a:rPr lang="pt-BR" sz="2000" dirty="0">
                <a:latin typeface="Calibri" pitchFamily="34" charset="0"/>
              </a:rPr>
              <a:t>	</a:t>
            </a:r>
          </a:p>
          <a:p>
            <a:pPr marL="342900" indent="-342900" algn="just">
              <a:lnSpc>
                <a:spcPct val="90000"/>
              </a:lnSpc>
              <a:spcBef>
                <a:spcPct val="20000"/>
              </a:spcBef>
            </a:pPr>
            <a:r>
              <a:rPr lang="pt-BR" sz="2000" b="1" dirty="0">
                <a:latin typeface="Calibri" pitchFamily="34" charset="0"/>
              </a:rPr>
              <a:t>2. Declaração de Princípios</a:t>
            </a:r>
          </a:p>
          <a:p>
            <a:pPr marL="342900" indent="-342900" algn="just">
              <a:lnSpc>
                <a:spcPct val="90000"/>
              </a:lnSpc>
              <a:spcBef>
                <a:spcPct val="20000"/>
              </a:spcBef>
            </a:pPr>
            <a:r>
              <a:rPr lang="pt-BR" sz="2000" b="1" dirty="0">
                <a:latin typeface="Calibri" pitchFamily="34" charset="0"/>
              </a:rPr>
              <a:t>3. Regras de Conduta</a:t>
            </a:r>
          </a:p>
          <a:p>
            <a:pPr marL="342900" indent="-342900" algn="just">
              <a:lnSpc>
                <a:spcPct val="90000"/>
              </a:lnSpc>
              <a:spcBef>
                <a:spcPct val="20000"/>
              </a:spcBef>
            </a:pPr>
            <a:r>
              <a:rPr lang="pt-BR" sz="2000" b="1" dirty="0">
                <a:latin typeface="Calibri" pitchFamily="34" charset="0"/>
              </a:rPr>
              <a:t>4. Regras de Confidencialidade</a:t>
            </a:r>
          </a:p>
          <a:p>
            <a:pPr marL="342900" indent="-342900" algn="just">
              <a:lnSpc>
                <a:spcPct val="90000"/>
              </a:lnSpc>
              <a:spcBef>
                <a:spcPct val="20000"/>
              </a:spcBef>
            </a:pPr>
            <a:r>
              <a:rPr lang="pt-BR" sz="2000" b="1" dirty="0">
                <a:latin typeface="Calibri" pitchFamily="34" charset="0"/>
              </a:rPr>
              <a:t>5. Regras sobre Conflito de Interesses</a:t>
            </a:r>
          </a:p>
          <a:p>
            <a:pPr marL="342900" indent="-342900" algn="just">
              <a:lnSpc>
                <a:spcPct val="90000"/>
              </a:lnSpc>
              <a:spcBef>
                <a:spcPct val="20000"/>
              </a:spcBef>
              <a:buFont typeface="Arial" charset="0"/>
              <a:buChar char="•"/>
            </a:pPr>
            <a:endParaRPr lang="pt-BR" sz="2000" dirty="0">
              <a:latin typeface="Calibri" pitchFamily="34" charset="0"/>
            </a:endParaRPr>
          </a:p>
          <a:p>
            <a:pPr marL="342900" indent="-342900" algn="just">
              <a:lnSpc>
                <a:spcPct val="90000"/>
              </a:lnSpc>
              <a:spcBef>
                <a:spcPct val="20000"/>
              </a:spcBef>
              <a:buFontTx/>
              <a:buBlip>
                <a:blip r:embed="rId2"/>
              </a:buBlip>
            </a:pPr>
            <a:r>
              <a:rPr lang="pt-BR" sz="2000" dirty="0">
                <a:latin typeface="Calibri" pitchFamily="34" charset="0"/>
              </a:rPr>
              <a:t>Os casos omissos e de inobservância às regras e princípios aqui estabelecidos serão avaliados pelo SEBRAE que deliberará sobre ações ou sanções cabíveis, sendo que até a deliberação, a pessoa permanecerá afastada de suas atribuições e/ou atividades.</a:t>
            </a:r>
          </a:p>
        </p:txBody>
      </p:sp>
      <p:sp>
        <p:nvSpPr>
          <p:cNvPr id="4" name="Texto explicativo em elipse 3"/>
          <p:cNvSpPr/>
          <p:nvPr/>
        </p:nvSpPr>
        <p:spPr>
          <a:xfrm>
            <a:off x="5214942" y="2781300"/>
            <a:ext cx="3500462" cy="2076460"/>
          </a:xfrm>
          <a:prstGeom prst="wedgeEllipseCallout">
            <a:avLst>
              <a:gd name="adj1" fmla="val -90981"/>
              <a:gd name="adj2" fmla="val 2166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b="1" dirty="0">
                <a:solidFill>
                  <a:schemeClr val="tx1"/>
                </a:solidFill>
              </a:rPr>
              <a:t>Ler com atenção o Código de Ética  (anexo 5.2)  do Manual </a:t>
            </a:r>
            <a:r>
              <a:rPr lang="pt-BR" b="1" dirty="0" smtClean="0">
                <a:solidFill>
                  <a:schemeClr val="tx1"/>
                </a:solidFill>
              </a:rPr>
              <a:t>da Banca, pág. 34 e </a:t>
            </a:r>
            <a:r>
              <a:rPr lang="pt-BR" b="1" u="sng" dirty="0" smtClean="0">
                <a:solidFill>
                  <a:schemeClr val="tx1"/>
                </a:solidFill>
              </a:rPr>
              <a:t>assinar Código de Ética repassado pelo instrutor.</a:t>
            </a:r>
            <a:endParaRPr lang="pt-BR" b="1" u="sng" dirty="0">
              <a:solidFill>
                <a:schemeClr val="tx1"/>
              </a:solidFill>
            </a:endParaRPr>
          </a:p>
        </p:txBody>
      </p:sp>
      <p:sp>
        <p:nvSpPr>
          <p:cNvPr id="7" name="Espaço Reservado para Número de Slide 3"/>
          <p:cNvSpPr>
            <a:spLocks noGrp="1"/>
          </p:cNvSpPr>
          <p:nvPr>
            <p:ph type="sldNum" sz="quarter" idx="12"/>
          </p:nvPr>
        </p:nvSpPr>
        <p:spPr/>
        <p:txBody>
          <a:bodyPr/>
          <a:lstStyle/>
          <a:p>
            <a:pPr algn="r">
              <a:defRPr/>
            </a:pPr>
            <a:fld id="{8A636571-21AC-46D9-A59B-005771F953F1}" type="slidenum">
              <a:rPr lang="pt-BR" sz="1400" smtClean="0">
                <a:latin typeface="+mn-lt"/>
              </a:rPr>
              <a:pPr algn="r">
                <a:defRPr/>
              </a:pPr>
              <a:t>10</a:t>
            </a:fld>
            <a:endParaRPr lang="pt-BR" sz="1400" dirty="0">
              <a:latin typeface="+mn-lt"/>
            </a:endParaRPr>
          </a:p>
        </p:txBody>
      </p:sp>
      <p:sp>
        <p:nvSpPr>
          <p:cNvPr id="8" name="Retângulo de cantos arredondados 7"/>
          <p:cNvSpPr/>
          <p:nvPr/>
        </p:nvSpPr>
        <p:spPr>
          <a:xfrm>
            <a:off x="357188" y="40481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Código de Ética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Espaço Reservado para Número de Slide 3"/>
          <p:cNvSpPr>
            <a:spLocks noGrp="1"/>
          </p:cNvSpPr>
          <p:nvPr>
            <p:ph type="sldNum" sz="quarter" idx="16"/>
          </p:nvPr>
        </p:nvSpPr>
        <p:spPr/>
        <p:txBody>
          <a:bodyPr/>
          <a:lstStyle/>
          <a:p>
            <a:pPr algn="r">
              <a:defRPr/>
            </a:pPr>
            <a:fld id="{4013A6EA-6936-4349-81D1-E64644E49693}" type="slidenum">
              <a:rPr lang="pt-BR" sz="1400" smtClean="0">
                <a:latin typeface="+mn-lt"/>
              </a:rPr>
              <a:pPr algn="r">
                <a:defRPr/>
              </a:pPr>
              <a:t>11</a:t>
            </a:fld>
            <a:endParaRPr lang="pt-BR" sz="1400" dirty="0">
              <a:latin typeface="+mn-lt"/>
            </a:endParaRPr>
          </a:p>
        </p:txBody>
      </p:sp>
      <p:sp>
        <p:nvSpPr>
          <p:cNvPr id="4" name="Retângulo de cantos arredondados 3"/>
          <p:cNvSpPr/>
          <p:nvPr/>
        </p:nvSpPr>
        <p:spPr>
          <a:xfrm>
            <a:off x="357188" y="3076575"/>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O </a:t>
            </a:r>
            <a:r>
              <a:rPr lang="pt-BR" sz="4400" b="1" dirty="0" smtClean="0">
                <a:solidFill>
                  <a:schemeClr val="bg1"/>
                </a:solidFill>
                <a:effectLst>
                  <a:outerShdw blurRad="38100" dist="38100" dir="2700000" algn="tl">
                    <a:srgbClr val="000000">
                      <a:alpha val="43137"/>
                    </a:srgbClr>
                  </a:outerShdw>
                </a:effectLst>
                <a:cs typeface="DaunPenh" pitchFamily="2" charset="0"/>
              </a:rPr>
              <a:t>Processo de Avaliação</a:t>
            </a:r>
            <a:endParaRPr lang="pt-BR" sz="4400" b="1" dirty="0">
              <a:solidFill>
                <a:schemeClr val="bg1"/>
              </a:solidFill>
              <a:effectLst>
                <a:outerShdw blurRad="38100" dist="38100" dir="2700000" algn="tl">
                  <a:srgbClr val="000000">
                    <a:alpha val="43137"/>
                  </a:srgbClr>
                </a:outerShdw>
              </a:effectLst>
              <a:cs typeface="DaunPenh" pitchFamily="2"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Espaço Reservado para Conteúdo 2"/>
          <p:cNvSpPr>
            <a:spLocks noGrp="1"/>
          </p:cNvSpPr>
          <p:nvPr>
            <p:ph idx="1"/>
          </p:nvPr>
        </p:nvSpPr>
        <p:spPr>
          <a:xfrm>
            <a:off x="468313" y="1643050"/>
            <a:ext cx="5327650" cy="4525963"/>
          </a:xfrm>
        </p:spPr>
        <p:txBody>
          <a:bodyPr/>
          <a:lstStyle/>
          <a:p>
            <a:pPr algn="just">
              <a:buFont typeface="Arial" charset="0"/>
              <a:buBlip>
                <a:blip r:embed="rId2"/>
              </a:buBlip>
            </a:pPr>
            <a:r>
              <a:rPr lang="pt-BR" sz="2000" b="1" dirty="0" smtClean="0"/>
              <a:t>ESTADUAL</a:t>
            </a:r>
            <a:r>
              <a:rPr lang="pt-BR" sz="2000" dirty="0" smtClean="0"/>
              <a:t> serão selecionadas até 3 (três) empreendedoras de cada estado e 3 (três) do Distrito Federal, totalizando o máximo de 81 (oitenta e uma) empreendedoras no país;</a:t>
            </a:r>
          </a:p>
          <a:p>
            <a:pPr algn="just">
              <a:buFont typeface="Arial" charset="0"/>
              <a:buBlip>
                <a:blip r:embed="rId2"/>
              </a:buBlip>
            </a:pPr>
            <a:endParaRPr lang="pt-BR" sz="2000" dirty="0" smtClean="0"/>
          </a:p>
          <a:p>
            <a:pPr algn="just">
              <a:buFont typeface="Arial" charset="0"/>
              <a:buBlip>
                <a:blip r:embed="rId2"/>
              </a:buBlip>
            </a:pPr>
            <a:r>
              <a:rPr lang="pt-BR" sz="2000" b="1" dirty="0" smtClean="0"/>
              <a:t>NACIONAL:</a:t>
            </a:r>
            <a:r>
              <a:rPr lang="pt-BR" sz="2000" dirty="0" smtClean="0"/>
              <a:t> dentre as 81 empreendedoras selecionadas nas etapas estaduais, serão escolhidas até 9 (nove) finalistas, 3 (três) representantes de cada categoria  (Pequenos Negócios, Produtora Rural e Micro Empreendedor Individual). Dentre essas, 3 (três) são contemplados com o troféu bronze, 3 relatos com o prata e 3 relatos com o ouro. Essas últimas são nominadas como vencedoras nacionais. </a:t>
            </a:r>
          </a:p>
          <a:p>
            <a:pPr algn="just">
              <a:buFont typeface="Arial" charset="0"/>
              <a:buBlip>
                <a:blip r:embed="rId2"/>
              </a:buBlip>
            </a:pPr>
            <a:endParaRPr lang="pt-BR" sz="2000" dirty="0" smtClean="0"/>
          </a:p>
        </p:txBody>
      </p:sp>
      <p:sp>
        <p:nvSpPr>
          <p:cNvPr id="6" name="Retângulo de cantos arredondados 5"/>
          <p:cNvSpPr/>
          <p:nvPr/>
        </p:nvSpPr>
        <p:spPr>
          <a:xfrm>
            <a:off x="357188" y="412750"/>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Etapas</a:t>
            </a:r>
          </a:p>
        </p:txBody>
      </p:sp>
      <p:sp>
        <p:nvSpPr>
          <p:cNvPr id="5" name="Espaço Reservado para Número de Slide 3"/>
          <p:cNvSpPr>
            <a:spLocks noGrp="1"/>
          </p:cNvSpPr>
          <p:nvPr>
            <p:ph type="sldNum" sz="quarter" idx="16"/>
          </p:nvPr>
        </p:nvSpPr>
        <p:spPr/>
        <p:txBody>
          <a:bodyPr/>
          <a:lstStyle/>
          <a:p>
            <a:pPr algn="r">
              <a:defRPr/>
            </a:pPr>
            <a:fld id="{F9DD5E1E-CDF2-4772-882A-A527665748A6}" type="slidenum">
              <a:rPr lang="pt-BR" sz="1400" smtClean="0">
                <a:latin typeface="+mn-lt"/>
              </a:rPr>
              <a:pPr algn="r">
                <a:defRPr/>
              </a:pPr>
              <a:t>12</a:t>
            </a:fld>
            <a:endParaRPr lang="pt-BR" sz="1400" dirty="0">
              <a:latin typeface="+mn-lt"/>
            </a:endParaRPr>
          </a:p>
        </p:txBody>
      </p:sp>
      <p:sp>
        <p:nvSpPr>
          <p:cNvPr id="7" name="Retângulo de cantos arredondados 6"/>
          <p:cNvSpPr/>
          <p:nvPr/>
        </p:nvSpPr>
        <p:spPr>
          <a:xfrm>
            <a:off x="6012160" y="1772816"/>
            <a:ext cx="2808312" cy="936104"/>
          </a:xfrm>
          <a:prstGeom prst="roundRect">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anchor="ctr"/>
          <a:lstStyle/>
          <a:p>
            <a:pPr algn="ctr">
              <a:defRPr/>
            </a:pPr>
            <a:r>
              <a:rPr lang="pt-BR" b="1" dirty="0">
                <a:solidFill>
                  <a:schemeClr val="tx1"/>
                </a:solidFill>
              </a:rPr>
              <a:t>27 </a:t>
            </a:r>
            <a:r>
              <a:rPr lang="pt-BR" b="1" dirty="0" err="1">
                <a:solidFill>
                  <a:schemeClr val="tx1"/>
                </a:solidFill>
              </a:rPr>
              <a:t>UFs</a:t>
            </a:r>
            <a:r>
              <a:rPr lang="pt-BR" b="1" dirty="0">
                <a:solidFill>
                  <a:schemeClr val="tx1"/>
                </a:solidFill>
              </a:rPr>
              <a:t>  x  3 categorias = 81 vencedoras estaduais</a:t>
            </a:r>
          </a:p>
        </p:txBody>
      </p:sp>
      <p:sp>
        <p:nvSpPr>
          <p:cNvPr id="8" name="Seta para baixo 7"/>
          <p:cNvSpPr/>
          <p:nvPr/>
        </p:nvSpPr>
        <p:spPr>
          <a:xfrm>
            <a:off x="7164388" y="2852738"/>
            <a:ext cx="431800" cy="504825"/>
          </a:xfrm>
          <a:prstGeom prst="down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 name="Retângulo de cantos arredondados 8"/>
          <p:cNvSpPr/>
          <p:nvPr/>
        </p:nvSpPr>
        <p:spPr>
          <a:xfrm>
            <a:off x="6012160" y="3501008"/>
            <a:ext cx="2808312" cy="936104"/>
          </a:xfrm>
          <a:prstGeom prst="roundRect">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anchor="ctr"/>
          <a:lstStyle/>
          <a:p>
            <a:pPr algn="ctr">
              <a:defRPr/>
            </a:pPr>
            <a:r>
              <a:rPr lang="pt-BR" b="1" dirty="0">
                <a:solidFill>
                  <a:schemeClr val="tx1"/>
                </a:solidFill>
              </a:rPr>
              <a:t>9 finalistas </a:t>
            </a:r>
          </a:p>
          <a:p>
            <a:pPr algn="ctr">
              <a:defRPr/>
            </a:pPr>
            <a:r>
              <a:rPr lang="pt-BR" b="1" dirty="0">
                <a:solidFill>
                  <a:schemeClr val="tx1"/>
                </a:solidFill>
              </a:rPr>
              <a:t>(3 de cada categoria)</a:t>
            </a:r>
          </a:p>
        </p:txBody>
      </p:sp>
      <p:sp>
        <p:nvSpPr>
          <p:cNvPr id="10" name="Seta para baixo 9"/>
          <p:cNvSpPr/>
          <p:nvPr/>
        </p:nvSpPr>
        <p:spPr>
          <a:xfrm>
            <a:off x="7164388" y="4581525"/>
            <a:ext cx="431800" cy="503238"/>
          </a:xfrm>
          <a:prstGeom prst="down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1" name="Retângulo de cantos arredondados 10"/>
          <p:cNvSpPr/>
          <p:nvPr/>
        </p:nvSpPr>
        <p:spPr>
          <a:xfrm>
            <a:off x="6660232" y="5229200"/>
            <a:ext cx="1440160" cy="936104"/>
          </a:xfrm>
          <a:prstGeom prst="roundRect">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anchor="ctr"/>
          <a:lstStyle/>
          <a:p>
            <a:pPr algn="ctr">
              <a:defRPr/>
            </a:pPr>
            <a:r>
              <a:rPr lang="pt-BR" b="1" dirty="0">
                <a:solidFill>
                  <a:schemeClr val="tx1"/>
                </a:solidFill>
              </a:rPr>
              <a:t>3 – bronze</a:t>
            </a:r>
          </a:p>
          <a:p>
            <a:pPr algn="ctr">
              <a:defRPr/>
            </a:pPr>
            <a:r>
              <a:rPr lang="pt-BR" b="1" dirty="0">
                <a:solidFill>
                  <a:schemeClr val="tx1"/>
                </a:solidFill>
              </a:rPr>
              <a:t>3 – prata</a:t>
            </a:r>
          </a:p>
          <a:p>
            <a:pPr algn="ctr">
              <a:defRPr/>
            </a:pPr>
            <a:r>
              <a:rPr lang="pt-BR" b="1" dirty="0">
                <a:solidFill>
                  <a:schemeClr val="tx1"/>
                </a:solidFill>
              </a:rPr>
              <a:t>3 - ouro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par>
                                <p:cTn id="13" presetID="4" presetClass="entr" presetSubtype="16"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ox(in)">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ox(in)">
                                      <p:cBhvr>
                                        <p:cTn id="20" dur="500"/>
                                        <p:tgtEl>
                                          <p:spTgt spid="10"/>
                                        </p:tgtEl>
                                      </p:cBhvr>
                                    </p:animEffect>
                                  </p:childTnLst>
                                </p:cTn>
                              </p:par>
                              <p:par>
                                <p:cTn id="21" presetID="4" presetClass="entr" presetSubtype="16"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ox(in)">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tângulo de cantos arredondados 4"/>
          <p:cNvSpPr/>
          <p:nvPr/>
        </p:nvSpPr>
        <p:spPr>
          <a:xfrm>
            <a:off x="357188" y="339725"/>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Etapas do Processo de Avaliação</a:t>
            </a:r>
          </a:p>
        </p:txBody>
      </p:sp>
      <p:sp>
        <p:nvSpPr>
          <p:cNvPr id="6" name="Espaço Reservado para Número de Slide 3"/>
          <p:cNvSpPr>
            <a:spLocks noGrp="1"/>
          </p:cNvSpPr>
          <p:nvPr>
            <p:ph type="sldNum" sz="quarter" idx="16"/>
          </p:nvPr>
        </p:nvSpPr>
        <p:spPr/>
        <p:txBody>
          <a:bodyPr/>
          <a:lstStyle/>
          <a:p>
            <a:pPr algn="r">
              <a:defRPr/>
            </a:pPr>
            <a:fld id="{19A2CCA4-7909-4A4B-9BB1-FE7BECEB068F}" type="slidenum">
              <a:rPr lang="pt-BR" sz="1400" smtClean="0">
                <a:latin typeface="+mn-lt"/>
              </a:rPr>
              <a:pPr algn="r">
                <a:defRPr/>
              </a:pPr>
              <a:t>13</a:t>
            </a:fld>
            <a:endParaRPr lang="pt-BR" sz="1400" dirty="0">
              <a:latin typeface="+mn-lt"/>
            </a:endParaRPr>
          </a:p>
        </p:txBody>
      </p:sp>
      <p:grpSp>
        <p:nvGrpSpPr>
          <p:cNvPr id="2" name="Grupo 73"/>
          <p:cNvGrpSpPr>
            <a:grpSpLocks/>
          </p:cNvGrpSpPr>
          <p:nvPr/>
        </p:nvGrpSpPr>
        <p:grpSpPr bwMode="auto">
          <a:xfrm>
            <a:off x="323850" y="1557338"/>
            <a:ext cx="8705850" cy="4135437"/>
            <a:chOff x="323528" y="1556792"/>
            <a:chExt cx="8705552" cy="4136087"/>
          </a:xfrm>
        </p:grpSpPr>
        <p:grpSp>
          <p:nvGrpSpPr>
            <p:cNvPr id="3" name="Grupo 60"/>
            <p:cNvGrpSpPr>
              <a:grpSpLocks/>
            </p:cNvGrpSpPr>
            <p:nvPr/>
          </p:nvGrpSpPr>
          <p:grpSpPr bwMode="auto">
            <a:xfrm>
              <a:off x="323528" y="1556792"/>
              <a:ext cx="8424935" cy="3672408"/>
              <a:chOff x="1189831" y="1680998"/>
              <a:chExt cx="6982619" cy="2449246"/>
            </a:xfrm>
          </p:grpSpPr>
          <p:sp>
            <p:nvSpPr>
              <p:cNvPr id="12" name="Retângulo de cantos arredondados 11"/>
              <p:cNvSpPr/>
              <p:nvPr/>
            </p:nvSpPr>
            <p:spPr bwMode="auto">
              <a:xfrm>
                <a:off x="7014944" y="1680998"/>
                <a:ext cx="1152239" cy="648330"/>
              </a:xfrm>
              <a:prstGeom prst="roundRect">
                <a:avLst/>
              </a:prstGeom>
              <a:blipFill>
                <a:blip r:embed="rId2" cstate="print"/>
                <a:tile tx="0" ty="0" sx="100000" sy="100000" flip="none" algn="tl"/>
              </a:blipFill>
              <a:ln>
                <a:solidFill>
                  <a:srgbClr val="7030A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400" dirty="0">
                    <a:solidFill>
                      <a:schemeClr val="tx1"/>
                    </a:solidFill>
                  </a:rPr>
                  <a:t>Capacitação da Banca Avaliadora</a:t>
                </a:r>
              </a:p>
            </p:txBody>
          </p:sp>
          <p:sp>
            <p:nvSpPr>
              <p:cNvPr id="13" name="Retângulo de cantos arredondados 12"/>
              <p:cNvSpPr/>
              <p:nvPr/>
            </p:nvSpPr>
            <p:spPr bwMode="auto">
              <a:xfrm>
                <a:off x="1195098" y="2578823"/>
                <a:ext cx="1152239" cy="648330"/>
              </a:xfrm>
              <a:prstGeom prst="roundRect">
                <a:avLst/>
              </a:prstGeom>
              <a:solidFill>
                <a:schemeClr val="accent4">
                  <a:lumMod val="40000"/>
                  <a:lumOff val="60000"/>
                </a:schemeClr>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400" dirty="0">
                    <a:solidFill>
                      <a:schemeClr val="tx1"/>
                    </a:solidFill>
                  </a:rPr>
                  <a:t>Planejamento da Visita</a:t>
                </a:r>
              </a:p>
            </p:txBody>
          </p:sp>
          <p:sp>
            <p:nvSpPr>
              <p:cNvPr id="14" name="Retângulo de cantos arredondados 13"/>
              <p:cNvSpPr/>
              <p:nvPr/>
            </p:nvSpPr>
            <p:spPr bwMode="auto">
              <a:xfrm>
                <a:off x="2622517" y="2573554"/>
                <a:ext cx="1152239" cy="648330"/>
              </a:xfrm>
              <a:prstGeom prst="roundRect">
                <a:avLst/>
              </a:prstGeom>
              <a:solidFill>
                <a:schemeClr val="accent4">
                  <a:lumMod val="40000"/>
                  <a:lumOff val="60000"/>
                </a:schemeClr>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400" dirty="0">
                    <a:solidFill>
                      <a:schemeClr val="tx1"/>
                    </a:solidFill>
                  </a:rPr>
                  <a:t>Designação dos verificadores</a:t>
                </a:r>
              </a:p>
            </p:txBody>
          </p:sp>
          <p:sp>
            <p:nvSpPr>
              <p:cNvPr id="15" name="Retângulo de cantos arredondados 14"/>
              <p:cNvSpPr/>
              <p:nvPr/>
            </p:nvSpPr>
            <p:spPr bwMode="auto">
              <a:xfrm>
                <a:off x="4062817" y="2573554"/>
                <a:ext cx="1152239" cy="648330"/>
              </a:xfrm>
              <a:prstGeom prst="roundRect">
                <a:avLst/>
              </a:prstGeom>
              <a:solidFill>
                <a:schemeClr val="accent4">
                  <a:lumMod val="40000"/>
                  <a:lumOff val="60000"/>
                </a:schemeClr>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400" dirty="0">
                    <a:solidFill>
                      <a:schemeClr val="tx1"/>
                    </a:solidFill>
                  </a:rPr>
                  <a:t>Verificação da documentação</a:t>
                </a:r>
              </a:p>
            </p:txBody>
          </p:sp>
          <p:sp>
            <p:nvSpPr>
              <p:cNvPr id="16" name="Retângulo de cantos arredondados 15"/>
              <p:cNvSpPr/>
              <p:nvPr/>
            </p:nvSpPr>
            <p:spPr bwMode="auto">
              <a:xfrm>
                <a:off x="5508383" y="2573554"/>
                <a:ext cx="1229163" cy="648330"/>
              </a:xfrm>
              <a:prstGeom prst="roundRect">
                <a:avLst/>
              </a:prstGeom>
              <a:solidFill>
                <a:schemeClr val="accent4">
                  <a:lumMod val="40000"/>
                  <a:lumOff val="60000"/>
                </a:schemeClr>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400" dirty="0">
                    <a:solidFill>
                      <a:schemeClr val="tx1"/>
                    </a:solidFill>
                  </a:rPr>
                  <a:t>Seleção das empresas classificadas</a:t>
                </a:r>
              </a:p>
            </p:txBody>
          </p:sp>
          <p:sp>
            <p:nvSpPr>
              <p:cNvPr id="17" name="Retângulo de cantos arredondados 16"/>
              <p:cNvSpPr/>
              <p:nvPr/>
            </p:nvSpPr>
            <p:spPr bwMode="auto">
              <a:xfrm>
                <a:off x="7020211" y="2578823"/>
                <a:ext cx="1152239" cy="648330"/>
              </a:xfrm>
              <a:prstGeom prst="roundRect">
                <a:avLst/>
              </a:prstGeom>
              <a:solidFill>
                <a:schemeClr val="tx2">
                  <a:lumMod val="50000"/>
                </a:schemeClr>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400" dirty="0">
                    <a:solidFill>
                      <a:schemeClr val="bg1"/>
                    </a:solidFill>
                  </a:rPr>
                  <a:t>Avaliação</a:t>
                </a:r>
              </a:p>
            </p:txBody>
          </p:sp>
          <p:sp>
            <p:nvSpPr>
              <p:cNvPr id="18" name="Retângulo de cantos arredondados 17"/>
              <p:cNvSpPr/>
              <p:nvPr/>
            </p:nvSpPr>
            <p:spPr bwMode="auto">
              <a:xfrm>
                <a:off x="1189831" y="3481914"/>
                <a:ext cx="1152239" cy="648330"/>
              </a:xfrm>
              <a:prstGeom prst="roundRect">
                <a:avLst/>
              </a:prstGeom>
              <a:solidFill>
                <a:schemeClr val="bg1"/>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400" dirty="0">
                    <a:solidFill>
                      <a:schemeClr val="tx1"/>
                    </a:solidFill>
                  </a:rPr>
                  <a:t>Visita Técnica</a:t>
                </a:r>
              </a:p>
            </p:txBody>
          </p:sp>
          <p:sp>
            <p:nvSpPr>
              <p:cNvPr id="19" name="Retângulo de cantos arredondados 18"/>
              <p:cNvSpPr/>
              <p:nvPr/>
            </p:nvSpPr>
            <p:spPr bwMode="auto">
              <a:xfrm>
                <a:off x="2617250" y="3476646"/>
                <a:ext cx="1152239" cy="648330"/>
              </a:xfrm>
              <a:prstGeom prst="roundRect">
                <a:avLst/>
              </a:prstGeom>
              <a:solidFill>
                <a:schemeClr val="accent6">
                  <a:lumMod val="75000"/>
                </a:schemeClr>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400" dirty="0">
                    <a:solidFill>
                      <a:schemeClr val="tx1"/>
                    </a:solidFill>
                  </a:rPr>
                  <a:t>Seleção das empresas finalistas</a:t>
                </a:r>
              </a:p>
            </p:txBody>
          </p:sp>
          <p:sp>
            <p:nvSpPr>
              <p:cNvPr id="20" name="Retângulo de cantos arredondados 19"/>
              <p:cNvSpPr/>
              <p:nvPr/>
            </p:nvSpPr>
            <p:spPr bwMode="auto">
              <a:xfrm>
                <a:off x="4057551" y="3476646"/>
                <a:ext cx="1152239" cy="648330"/>
              </a:xfrm>
              <a:prstGeom prst="roundRect">
                <a:avLst/>
              </a:prstGeom>
              <a:solidFill>
                <a:schemeClr val="accent6">
                  <a:lumMod val="75000"/>
                </a:schemeClr>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400" dirty="0">
                    <a:solidFill>
                      <a:schemeClr val="tx1"/>
                    </a:solidFill>
                  </a:rPr>
                  <a:t>Seleção das Vencedoras</a:t>
                </a:r>
              </a:p>
            </p:txBody>
          </p:sp>
          <p:sp>
            <p:nvSpPr>
              <p:cNvPr id="21" name="Retângulo de cantos arredondados 20"/>
              <p:cNvSpPr/>
              <p:nvPr/>
            </p:nvSpPr>
            <p:spPr bwMode="auto">
              <a:xfrm>
                <a:off x="5503117" y="3476646"/>
                <a:ext cx="1229163" cy="648330"/>
              </a:xfrm>
              <a:prstGeom prst="roundRect">
                <a:avLst/>
              </a:prstGeom>
              <a:solidFill>
                <a:schemeClr val="accent4">
                  <a:lumMod val="40000"/>
                  <a:lumOff val="60000"/>
                </a:schemeClr>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400" dirty="0">
                    <a:solidFill>
                      <a:schemeClr val="tx1"/>
                    </a:solidFill>
                  </a:rPr>
                  <a:t>Cerimônia Estadual</a:t>
                </a:r>
              </a:p>
            </p:txBody>
          </p:sp>
          <p:sp>
            <p:nvSpPr>
              <p:cNvPr id="32" name="Seta para a direita 31"/>
              <p:cNvSpPr/>
              <p:nvPr/>
            </p:nvSpPr>
            <p:spPr bwMode="auto">
              <a:xfrm>
                <a:off x="2413415" y="3717302"/>
                <a:ext cx="142094" cy="144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1400"/>
              </a:p>
            </p:txBody>
          </p:sp>
          <p:sp>
            <p:nvSpPr>
              <p:cNvPr id="33" name="Seta para a direita 32"/>
              <p:cNvSpPr/>
              <p:nvPr/>
            </p:nvSpPr>
            <p:spPr bwMode="auto">
              <a:xfrm>
                <a:off x="3838298" y="3717302"/>
                <a:ext cx="144725" cy="144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1400"/>
              </a:p>
            </p:txBody>
          </p:sp>
          <p:sp>
            <p:nvSpPr>
              <p:cNvPr id="34" name="Seta para a direita 33"/>
              <p:cNvSpPr/>
              <p:nvPr/>
            </p:nvSpPr>
            <p:spPr bwMode="auto">
              <a:xfrm>
                <a:off x="5292125" y="3717302"/>
                <a:ext cx="144725" cy="144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1400"/>
              </a:p>
            </p:txBody>
          </p:sp>
          <p:sp>
            <p:nvSpPr>
              <p:cNvPr id="36" name="Seta para a direita 35"/>
              <p:cNvSpPr/>
              <p:nvPr/>
            </p:nvSpPr>
            <p:spPr bwMode="auto">
              <a:xfrm flipH="1">
                <a:off x="6803843" y="2801336"/>
                <a:ext cx="144725" cy="144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1400"/>
              </a:p>
            </p:txBody>
          </p:sp>
          <p:sp>
            <p:nvSpPr>
              <p:cNvPr id="37" name="Seta para a direita 36"/>
              <p:cNvSpPr/>
              <p:nvPr/>
            </p:nvSpPr>
            <p:spPr bwMode="auto">
              <a:xfrm flipH="1">
                <a:off x="5292125" y="2794983"/>
                <a:ext cx="144725" cy="142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1400"/>
              </a:p>
            </p:txBody>
          </p:sp>
          <p:sp>
            <p:nvSpPr>
              <p:cNvPr id="38" name="Seta para a direita 37"/>
              <p:cNvSpPr/>
              <p:nvPr/>
            </p:nvSpPr>
            <p:spPr bwMode="auto">
              <a:xfrm flipH="1">
                <a:off x="3852770" y="2794983"/>
                <a:ext cx="144725" cy="142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1400"/>
              </a:p>
            </p:txBody>
          </p:sp>
          <p:sp>
            <p:nvSpPr>
              <p:cNvPr id="39" name="Seta para a direita 38"/>
              <p:cNvSpPr/>
              <p:nvPr/>
            </p:nvSpPr>
            <p:spPr bwMode="auto">
              <a:xfrm flipH="1">
                <a:off x="2413415" y="2794983"/>
                <a:ext cx="142094" cy="142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1400"/>
              </a:p>
            </p:txBody>
          </p:sp>
          <p:sp>
            <p:nvSpPr>
              <p:cNvPr id="44" name="Seta para a direita 43"/>
              <p:cNvSpPr/>
              <p:nvPr/>
            </p:nvSpPr>
            <p:spPr bwMode="auto">
              <a:xfrm rot="5400000" flipV="1">
                <a:off x="1715930" y="3269553"/>
                <a:ext cx="145072" cy="1447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1400"/>
              </a:p>
            </p:txBody>
          </p:sp>
          <p:sp>
            <p:nvSpPr>
              <p:cNvPr id="45" name="Seta para a direita 44"/>
              <p:cNvSpPr/>
              <p:nvPr/>
            </p:nvSpPr>
            <p:spPr bwMode="auto">
              <a:xfrm rot="5400000" flipV="1">
                <a:off x="7523877" y="2378728"/>
                <a:ext cx="144013" cy="142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1400"/>
              </a:p>
            </p:txBody>
          </p:sp>
        </p:grpSp>
        <p:grpSp>
          <p:nvGrpSpPr>
            <p:cNvPr id="4" name="Grupo 71"/>
            <p:cNvGrpSpPr>
              <a:grpSpLocks/>
            </p:cNvGrpSpPr>
            <p:nvPr/>
          </p:nvGrpSpPr>
          <p:grpSpPr bwMode="auto">
            <a:xfrm>
              <a:off x="7308304" y="4149080"/>
              <a:ext cx="1440970" cy="276999"/>
              <a:chOff x="6505465" y="4869307"/>
              <a:chExt cx="1439251" cy="276740"/>
            </a:xfrm>
          </p:grpSpPr>
          <p:sp>
            <p:nvSpPr>
              <p:cNvPr id="58" name="Retângulo de cantos arredondados 57"/>
              <p:cNvSpPr/>
              <p:nvPr/>
            </p:nvSpPr>
            <p:spPr>
              <a:xfrm>
                <a:off x="6505465" y="4886566"/>
                <a:ext cx="263988" cy="216023"/>
              </a:xfrm>
              <a:prstGeom prst="roundRect">
                <a:avLst/>
              </a:prstGeom>
              <a:solidFill>
                <a:schemeClr val="accent4">
                  <a:lumMod val="40000"/>
                  <a:lumOff val="60000"/>
                </a:schemeClr>
              </a:solidFill>
              <a:ln>
                <a:solidFill>
                  <a:schemeClr val="accent4">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36894" name="CaixaDeTexto 69"/>
              <p:cNvSpPr txBox="1">
                <a:spLocks noChangeArrowheads="1"/>
              </p:cNvSpPr>
              <p:nvPr/>
            </p:nvSpPr>
            <p:spPr bwMode="auto">
              <a:xfrm>
                <a:off x="6761190" y="4869307"/>
                <a:ext cx="1183526" cy="276740"/>
              </a:xfrm>
              <a:prstGeom prst="rect">
                <a:avLst/>
              </a:prstGeom>
              <a:noFill/>
              <a:ln w="9525">
                <a:noFill/>
                <a:miter lim="800000"/>
                <a:headEnd/>
                <a:tailEnd/>
              </a:ln>
            </p:spPr>
            <p:txBody>
              <a:bodyPr wrap="none">
                <a:spAutoFit/>
              </a:bodyPr>
              <a:lstStyle/>
              <a:p>
                <a:r>
                  <a:rPr lang="pt-BR" sz="1200" b="1">
                    <a:latin typeface="Calibri" pitchFamily="34" charset="0"/>
                  </a:rPr>
                  <a:t>Gestor Estadual</a:t>
                </a:r>
              </a:p>
            </p:txBody>
          </p:sp>
        </p:grpSp>
        <p:grpSp>
          <p:nvGrpSpPr>
            <p:cNvPr id="7" name="Grupo 71"/>
            <p:cNvGrpSpPr>
              <a:grpSpLocks/>
            </p:cNvGrpSpPr>
            <p:nvPr/>
          </p:nvGrpSpPr>
          <p:grpSpPr bwMode="auto">
            <a:xfrm>
              <a:off x="7319761" y="4465614"/>
              <a:ext cx="718019" cy="276999"/>
              <a:chOff x="6505465" y="4869307"/>
              <a:chExt cx="717163" cy="276740"/>
            </a:xfrm>
          </p:grpSpPr>
          <p:sp>
            <p:nvSpPr>
              <p:cNvPr id="63" name="Retângulo de cantos arredondados 62"/>
              <p:cNvSpPr/>
              <p:nvPr/>
            </p:nvSpPr>
            <p:spPr>
              <a:xfrm>
                <a:off x="6505465" y="4886566"/>
                <a:ext cx="263988" cy="216023"/>
              </a:xfrm>
              <a:prstGeom prst="roundRect">
                <a:avLst/>
              </a:prstGeom>
              <a:blipFill>
                <a:blip r:embed="rId2" cstate="print"/>
                <a:tile tx="0" ty="0" sx="100000" sy="100000" flip="none" algn="tl"/>
              </a:blipFill>
              <a:ln>
                <a:solidFill>
                  <a:schemeClr val="accent4">
                    <a:lumMod val="75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36890" name="CaixaDeTexto 69"/>
              <p:cNvSpPr txBox="1">
                <a:spLocks noChangeArrowheads="1"/>
              </p:cNvSpPr>
              <p:nvPr/>
            </p:nvSpPr>
            <p:spPr bwMode="auto">
              <a:xfrm>
                <a:off x="6761193" y="4869307"/>
                <a:ext cx="461435" cy="276740"/>
              </a:xfrm>
              <a:prstGeom prst="rect">
                <a:avLst/>
              </a:prstGeom>
              <a:noFill/>
              <a:ln w="9525">
                <a:noFill/>
                <a:miter lim="800000"/>
                <a:headEnd/>
                <a:tailEnd/>
              </a:ln>
            </p:spPr>
            <p:txBody>
              <a:bodyPr wrap="none">
                <a:spAutoFit/>
              </a:bodyPr>
              <a:lstStyle/>
              <a:p>
                <a:r>
                  <a:rPr lang="pt-BR" sz="1200" b="1">
                    <a:latin typeface="Calibri" pitchFamily="34" charset="0"/>
                  </a:rPr>
                  <a:t>FNQ</a:t>
                </a:r>
              </a:p>
            </p:txBody>
          </p:sp>
        </p:grpSp>
        <p:grpSp>
          <p:nvGrpSpPr>
            <p:cNvPr id="8" name="Grupo 71"/>
            <p:cNvGrpSpPr>
              <a:grpSpLocks/>
            </p:cNvGrpSpPr>
            <p:nvPr/>
          </p:nvGrpSpPr>
          <p:grpSpPr bwMode="auto">
            <a:xfrm>
              <a:off x="7319780" y="4778154"/>
              <a:ext cx="1184732" cy="276999"/>
              <a:chOff x="6505465" y="4869307"/>
              <a:chExt cx="1183316" cy="276740"/>
            </a:xfrm>
          </p:grpSpPr>
          <p:sp>
            <p:nvSpPr>
              <p:cNvPr id="66" name="Retângulo de cantos arredondados 65"/>
              <p:cNvSpPr/>
              <p:nvPr/>
            </p:nvSpPr>
            <p:spPr>
              <a:xfrm>
                <a:off x="6505465" y="4886566"/>
                <a:ext cx="263988" cy="216023"/>
              </a:xfrm>
              <a:prstGeom prst="roundRect">
                <a:avLst/>
              </a:prstGeom>
              <a:solidFill>
                <a:schemeClr val="tx2">
                  <a:lumMod val="50000"/>
                </a:schemeClr>
              </a:solidFill>
              <a:ln>
                <a:solidFill>
                  <a:schemeClr val="accent4">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36886" name="CaixaDeTexto 69"/>
              <p:cNvSpPr txBox="1">
                <a:spLocks noChangeArrowheads="1"/>
              </p:cNvSpPr>
              <p:nvPr/>
            </p:nvSpPr>
            <p:spPr bwMode="auto">
              <a:xfrm>
                <a:off x="6761175" y="4869307"/>
                <a:ext cx="927606" cy="276740"/>
              </a:xfrm>
              <a:prstGeom prst="rect">
                <a:avLst/>
              </a:prstGeom>
              <a:noFill/>
              <a:ln w="9525">
                <a:noFill/>
                <a:miter lim="800000"/>
                <a:headEnd/>
                <a:tailEnd/>
              </a:ln>
            </p:spPr>
            <p:txBody>
              <a:bodyPr wrap="none">
                <a:spAutoFit/>
              </a:bodyPr>
              <a:lstStyle/>
              <a:p>
                <a:r>
                  <a:rPr lang="pt-BR" sz="1200" b="1">
                    <a:latin typeface="Calibri" pitchFamily="34" charset="0"/>
                  </a:rPr>
                  <a:t>Avaliadores</a:t>
                </a:r>
              </a:p>
            </p:txBody>
          </p:sp>
        </p:grpSp>
        <p:grpSp>
          <p:nvGrpSpPr>
            <p:cNvPr id="9" name="Grupo 71"/>
            <p:cNvGrpSpPr>
              <a:grpSpLocks/>
            </p:cNvGrpSpPr>
            <p:nvPr/>
          </p:nvGrpSpPr>
          <p:grpSpPr bwMode="auto">
            <a:xfrm>
              <a:off x="7319757" y="5089936"/>
              <a:ext cx="1140447" cy="276999"/>
              <a:chOff x="6505465" y="4869307"/>
              <a:chExt cx="1139088" cy="276740"/>
            </a:xfrm>
          </p:grpSpPr>
          <p:sp>
            <p:nvSpPr>
              <p:cNvPr id="69" name="Retângulo de cantos arredondados 68"/>
              <p:cNvSpPr/>
              <p:nvPr/>
            </p:nvSpPr>
            <p:spPr>
              <a:xfrm>
                <a:off x="6505465" y="4886566"/>
                <a:ext cx="263988" cy="216023"/>
              </a:xfrm>
              <a:prstGeom prst="roundRect">
                <a:avLst/>
              </a:prstGeom>
              <a:solidFill>
                <a:schemeClr val="bg1"/>
              </a:solidFill>
              <a:ln>
                <a:solidFill>
                  <a:schemeClr val="accent4">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36882" name="CaixaDeTexto 69"/>
              <p:cNvSpPr txBox="1">
                <a:spLocks noChangeArrowheads="1"/>
              </p:cNvSpPr>
              <p:nvPr/>
            </p:nvSpPr>
            <p:spPr bwMode="auto">
              <a:xfrm>
                <a:off x="6761198" y="4869307"/>
                <a:ext cx="883355" cy="276740"/>
              </a:xfrm>
              <a:prstGeom prst="rect">
                <a:avLst/>
              </a:prstGeom>
              <a:noFill/>
              <a:ln w="9525">
                <a:noFill/>
                <a:miter lim="800000"/>
                <a:headEnd/>
                <a:tailEnd/>
              </a:ln>
            </p:spPr>
            <p:txBody>
              <a:bodyPr wrap="none">
                <a:spAutoFit/>
              </a:bodyPr>
              <a:lstStyle/>
              <a:p>
                <a:r>
                  <a:rPr lang="pt-BR" sz="1200" b="1" dirty="0">
                    <a:latin typeface="Calibri" pitchFamily="34" charset="0"/>
                  </a:rPr>
                  <a:t>Verificador</a:t>
                </a:r>
              </a:p>
            </p:txBody>
          </p:sp>
        </p:grpSp>
        <p:grpSp>
          <p:nvGrpSpPr>
            <p:cNvPr id="10" name="Grupo 71"/>
            <p:cNvGrpSpPr>
              <a:grpSpLocks/>
            </p:cNvGrpSpPr>
            <p:nvPr/>
          </p:nvGrpSpPr>
          <p:grpSpPr bwMode="auto">
            <a:xfrm>
              <a:off x="7331238" y="5415880"/>
              <a:ext cx="1697842" cy="276999"/>
              <a:chOff x="6505465" y="4869307"/>
              <a:chExt cx="1695818" cy="276740"/>
            </a:xfrm>
          </p:grpSpPr>
          <p:sp>
            <p:nvSpPr>
              <p:cNvPr id="72" name="Retângulo de cantos arredondados 71"/>
              <p:cNvSpPr/>
              <p:nvPr/>
            </p:nvSpPr>
            <p:spPr>
              <a:xfrm>
                <a:off x="6505465" y="4886566"/>
                <a:ext cx="263988" cy="216023"/>
              </a:xfrm>
              <a:prstGeom prst="roundRect">
                <a:avLst/>
              </a:prstGeom>
              <a:solidFill>
                <a:schemeClr val="accent6">
                  <a:lumMod val="75000"/>
                </a:schemeClr>
              </a:solidFill>
              <a:ln>
                <a:solidFill>
                  <a:schemeClr val="accent4">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36878" name="CaixaDeTexto 69"/>
              <p:cNvSpPr txBox="1">
                <a:spLocks noChangeArrowheads="1"/>
              </p:cNvSpPr>
              <p:nvPr/>
            </p:nvSpPr>
            <p:spPr bwMode="auto">
              <a:xfrm>
                <a:off x="6761197" y="4869307"/>
                <a:ext cx="1440086" cy="276740"/>
              </a:xfrm>
              <a:prstGeom prst="rect">
                <a:avLst/>
              </a:prstGeom>
              <a:noFill/>
              <a:ln w="9525">
                <a:noFill/>
                <a:miter lim="800000"/>
                <a:headEnd/>
                <a:tailEnd/>
              </a:ln>
            </p:spPr>
            <p:txBody>
              <a:bodyPr wrap="none">
                <a:spAutoFit/>
              </a:bodyPr>
              <a:lstStyle/>
              <a:p>
                <a:r>
                  <a:rPr lang="pt-BR" sz="1200" b="1">
                    <a:latin typeface="Calibri" pitchFamily="34" charset="0"/>
                  </a:rPr>
                  <a:t>Comissão Julgadora</a:t>
                </a:r>
              </a:p>
            </p:txBody>
          </p:sp>
        </p:gr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nvGraphicFramePr>
        <p:xfrm>
          <a:off x="0" y="1641475"/>
          <a:ext cx="9144000" cy="4392412"/>
        </p:xfrm>
        <a:graphic>
          <a:graphicData uri="http://schemas.openxmlformats.org/drawingml/2006/table">
            <a:tbl>
              <a:tblPr/>
              <a:tblGrid>
                <a:gridCol w="4698174"/>
                <a:gridCol w="4445826"/>
              </a:tblGrid>
              <a:tr h="419738">
                <a:tc>
                  <a:txBody>
                    <a:bodyPr/>
                    <a:lstStyle/>
                    <a:p>
                      <a:pPr algn="ctr">
                        <a:spcAft>
                          <a:spcPts val="0"/>
                        </a:spcAft>
                      </a:pPr>
                      <a:r>
                        <a:rPr lang="pt-BR" sz="1600" b="1" dirty="0">
                          <a:solidFill>
                            <a:srgbClr val="FFFFFF"/>
                          </a:solidFill>
                          <a:latin typeface="Arial"/>
                          <a:ea typeface="Calibri"/>
                          <a:cs typeface="Times New Roman"/>
                        </a:rPr>
                        <a:t>Ação</a:t>
                      </a:r>
                      <a:endParaRPr lang="pt-BR" sz="1600" b="1" dirty="0">
                        <a:latin typeface="Calibri"/>
                        <a:ea typeface="Calibri"/>
                        <a:cs typeface="Times New Roman"/>
                      </a:endParaRP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2"/>
                    </a:solidFill>
                  </a:tcPr>
                </a:tc>
                <a:tc>
                  <a:txBody>
                    <a:bodyPr/>
                    <a:lstStyle/>
                    <a:p>
                      <a:pPr algn="ctr">
                        <a:spcAft>
                          <a:spcPts val="0"/>
                        </a:spcAft>
                      </a:pPr>
                      <a:r>
                        <a:rPr lang="pt-BR" sz="1600" b="1" dirty="0">
                          <a:solidFill>
                            <a:srgbClr val="FFFFFF"/>
                          </a:solidFill>
                          <a:latin typeface="Arial"/>
                          <a:ea typeface="Calibri"/>
                          <a:cs typeface="Times New Roman"/>
                        </a:rPr>
                        <a:t>Data</a:t>
                      </a:r>
                      <a:endParaRPr lang="pt-BR" sz="1600" b="1" dirty="0">
                        <a:latin typeface="Calibri"/>
                        <a:ea typeface="Calibri"/>
                        <a:cs typeface="Times New Roman"/>
                      </a:endParaRP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2"/>
                    </a:solidFill>
                  </a:tcPr>
                </a:tc>
              </a:tr>
              <a:tr h="347730">
                <a:tc>
                  <a:txBody>
                    <a:bodyPr/>
                    <a:lstStyle/>
                    <a:p>
                      <a:pPr>
                        <a:spcAft>
                          <a:spcPts val="0"/>
                        </a:spcAft>
                      </a:pPr>
                      <a:r>
                        <a:rPr lang="pt-BR" sz="1800" dirty="0">
                          <a:solidFill>
                            <a:schemeClr val="accent4">
                              <a:lumMod val="75000"/>
                            </a:schemeClr>
                          </a:solidFill>
                          <a:latin typeface="Calibri"/>
                          <a:ea typeface="Calibri"/>
                          <a:cs typeface="Times New Roman"/>
                        </a:rPr>
                        <a:t>Início das </a:t>
                      </a:r>
                      <a:r>
                        <a:rPr lang="pt-BR" sz="1800" dirty="0" smtClean="0">
                          <a:solidFill>
                            <a:schemeClr val="accent4">
                              <a:lumMod val="75000"/>
                            </a:schemeClr>
                          </a:solidFill>
                          <a:latin typeface="Calibri"/>
                          <a:ea typeface="Calibri"/>
                          <a:cs typeface="Times New Roman"/>
                        </a:rPr>
                        <a:t>inscrições/candidaturas </a:t>
                      </a:r>
                      <a:endParaRPr lang="pt-BR" sz="1800" dirty="0">
                        <a:solidFill>
                          <a:schemeClr val="accent4">
                            <a:lumMod val="75000"/>
                          </a:schemeClr>
                        </a:solidFill>
                        <a:latin typeface="Calibri"/>
                        <a:ea typeface="Calibri"/>
                        <a:cs typeface="Times New Roman"/>
                      </a:endParaRP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algn="r">
                        <a:spcAft>
                          <a:spcPts val="0"/>
                        </a:spcAft>
                      </a:pPr>
                      <a:r>
                        <a:rPr lang="pt-BR" sz="1800" dirty="0">
                          <a:solidFill>
                            <a:schemeClr val="accent4">
                              <a:lumMod val="75000"/>
                            </a:schemeClr>
                          </a:solidFill>
                          <a:latin typeface="Calibri"/>
                          <a:ea typeface="Calibri"/>
                          <a:cs typeface="Times New Roman"/>
                        </a:rPr>
                        <a:t>8</a:t>
                      </a:r>
                      <a:r>
                        <a:rPr lang="pt-BR" sz="1800" dirty="0" smtClean="0">
                          <a:solidFill>
                            <a:schemeClr val="accent4">
                              <a:lumMod val="75000"/>
                            </a:schemeClr>
                          </a:solidFill>
                          <a:latin typeface="Calibri"/>
                          <a:ea typeface="Calibri"/>
                          <a:cs typeface="Times New Roman"/>
                        </a:rPr>
                        <a:t> </a:t>
                      </a:r>
                      <a:r>
                        <a:rPr lang="pt-BR" sz="1800" dirty="0">
                          <a:solidFill>
                            <a:schemeClr val="accent4">
                              <a:lumMod val="75000"/>
                            </a:schemeClr>
                          </a:solidFill>
                          <a:latin typeface="Calibri"/>
                          <a:ea typeface="Calibri"/>
                          <a:cs typeface="Times New Roman"/>
                        </a:rPr>
                        <a:t>de </a:t>
                      </a:r>
                      <a:r>
                        <a:rPr lang="pt-BR" sz="1800" dirty="0" smtClean="0">
                          <a:solidFill>
                            <a:schemeClr val="accent4">
                              <a:lumMod val="75000"/>
                            </a:schemeClr>
                          </a:solidFill>
                          <a:latin typeface="Calibri"/>
                          <a:ea typeface="Calibri"/>
                          <a:cs typeface="Times New Roman"/>
                        </a:rPr>
                        <a:t>março </a:t>
                      </a:r>
                      <a:endParaRPr lang="pt-BR" sz="1800" dirty="0">
                        <a:solidFill>
                          <a:schemeClr val="accent4">
                            <a:lumMod val="75000"/>
                          </a:schemeClr>
                        </a:solidFill>
                        <a:latin typeface="Calibri"/>
                        <a:ea typeface="Calibri"/>
                        <a:cs typeface="Times New Roman"/>
                      </a:endParaRP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r>
              <a:tr h="347730">
                <a:tc>
                  <a:txBody>
                    <a:bodyPr/>
                    <a:lstStyle/>
                    <a:p>
                      <a:pPr>
                        <a:spcAft>
                          <a:spcPts val="0"/>
                        </a:spcAft>
                      </a:pPr>
                      <a:r>
                        <a:rPr lang="pt-BR" sz="1800" dirty="0">
                          <a:solidFill>
                            <a:schemeClr val="accent4">
                              <a:lumMod val="75000"/>
                            </a:schemeClr>
                          </a:solidFill>
                          <a:latin typeface="Calibri"/>
                          <a:ea typeface="Calibri"/>
                          <a:cs typeface="Times New Roman"/>
                        </a:rPr>
                        <a:t>Término das </a:t>
                      </a:r>
                      <a:r>
                        <a:rPr lang="pt-BR" sz="1800" dirty="0" smtClean="0">
                          <a:solidFill>
                            <a:schemeClr val="accent4">
                              <a:lumMod val="75000"/>
                            </a:schemeClr>
                          </a:solidFill>
                          <a:latin typeface="Calibri"/>
                          <a:ea typeface="Calibri"/>
                          <a:cs typeface="Times New Roman"/>
                        </a:rPr>
                        <a:t>inscrições/candidaturas </a:t>
                      </a:r>
                      <a:endParaRPr lang="pt-BR" sz="1800" dirty="0">
                        <a:solidFill>
                          <a:schemeClr val="accent4">
                            <a:lumMod val="75000"/>
                          </a:schemeClr>
                        </a:solidFill>
                        <a:latin typeface="Calibri"/>
                        <a:ea typeface="Calibri"/>
                        <a:cs typeface="Times New Roman"/>
                      </a:endParaRP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algn="r">
                        <a:spcAft>
                          <a:spcPts val="0"/>
                        </a:spcAft>
                      </a:pPr>
                      <a:r>
                        <a:rPr lang="pt-BR" sz="1800" dirty="0" smtClean="0">
                          <a:solidFill>
                            <a:schemeClr val="accent4">
                              <a:lumMod val="75000"/>
                            </a:schemeClr>
                          </a:solidFill>
                          <a:latin typeface="Calibri"/>
                          <a:ea typeface="Calibri"/>
                          <a:cs typeface="Times New Roman"/>
                        </a:rPr>
                        <a:t>16 de agosto</a:t>
                      </a:r>
                      <a:endParaRPr lang="pt-BR" sz="1800" dirty="0">
                        <a:solidFill>
                          <a:schemeClr val="accent4">
                            <a:lumMod val="75000"/>
                          </a:schemeClr>
                        </a:solidFill>
                        <a:latin typeface="Calibri"/>
                        <a:ea typeface="Calibri"/>
                        <a:cs typeface="Times New Roman"/>
                      </a:endParaRP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r>
              <a:tr h="347730">
                <a:tc>
                  <a:txBody>
                    <a:bodyPr/>
                    <a:lstStyle/>
                    <a:p>
                      <a:pPr>
                        <a:spcAft>
                          <a:spcPts val="0"/>
                        </a:spcAft>
                      </a:pPr>
                      <a:r>
                        <a:rPr lang="pt-BR" sz="1800" dirty="0">
                          <a:solidFill>
                            <a:schemeClr val="accent4">
                              <a:lumMod val="75000"/>
                            </a:schemeClr>
                          </a:solidFill>
                          <a:latin typeface="Calibri"/>
                          <a:ea typeface="Calibri"/>
                          <a:cs typeface="Times New Roman"/>
                        </a:rPr>
                        <a:t>Capacitação </a:t>
                      </a:r>
                      <a:r>
                        <a:rPr lang="pt-BR" sz="1800" dirty="0" smtClean="0">
                          <a:solidFill>
                            <a:schemeClr val="accent4">
                              <a:lumMod val="75000"/>
                            </a:schemeClr>
                          </a:solidFill>
                          <a:latin typeface="Calibri"/>
                          <a:ea typeface="Calibri"/>
                          <a:cs typeface="Times New Roman"/>
                        </a:rPr>
                        <a:t>Instrutores</a:t>
                      </a:r>
                      <a:endParaRPr lang="pt-BR" sz="1800" dirty="0">
                        <a:solidFill>
                          <a:schemeClr val="accent4">
                            <a:lumMod val="75000"/>
                          </a:schemeClr>
                        </a:solidFill>
                        <a:latin typeface="Calibri"/>
                        <a:ea typeface="Calibri"/>
                        <a:cs typeface="Times New Roman"/>
                      </a:endParaRP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algn="r">
                        <a:spcAft>
                          <a:spcPts val="0"/>
                        </a:spcAft>
                      </a:pPr>
                      <a:r>
                        <a:rPr lang="pt-BR" sz="1800" dirty="0" smtClean="0">
                          <a:solidFill>
                            <a:schemeClr val="accent4">
                              <a:lumMod val="75000"/>
                            </a:schemeClr>
                          </a:solidFill>
                          <a:latin typeface="Calibri"/>
                          <a:ea typeface="Calibri"/>
                          <a:cs typeface="Times New Roman"/>
                        </a:rPr>
                        <a:t>4 de julho</a:t>
                      </a:r>
                      <a:endParaRPr lang="pt-BR" sz="1800" dirty="0">
                        <a:solidFill>
                          <a:schemeClr val="accent4">
                            <a:lumMod val="75000"/>
                          </a:schemeClr>
                        </a:solidFill>
                        <a:latin typeface="Calibri"/>
                        <a:ea typeface="Calibri"/>
                        <a:cs typeface="Times New Roman"/>
                      </a:endParaRP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r>
              <a:tr h="347730">
                <a:tc>
                  <a:txBody>
                    <a:bodyPr/>
                    <a:lstStyle/>
                    <a:p>
                      <a:pPr>
                        <a:spcAft>
                          <a:spcPts val="0"/>
                        </a:spcAft>
                      </a:pPr>
                      <a:r>
                        <a:rPr lang="pt-BR" sz="1800" b="1" dirty="0">
                          <a:solidFill>
                            <a:schemeClr val="accent4">
                              <a:lumMod val="75000"/>
                            </a:schemeClr>
                          </a:solidFill>
                          <a:latin typeface="Calibri"/>
                          <a:ea typeface="Calibri"/>
                          <a:cs typeface="Times New Roman"/>
                        </a:rPr>
                        <a:t>Capacitação Avaliadores/Verificadores</a:t>
                      </a: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algn="r">
                        <a:spcAft>
                          <a:spcPts val="0"/>
                        </a:spcAft>
                      </a:pPr>
                      <a:r>
                        <a:rPr lang="pt-BR" sz="1800" dirty="0" smtClean="0">
                          <a:solidFill>
                            <a:schemeClr val="accent4">
                              <a:lumMod val="75000"/>
                            </a:schemeClr>
                          </a:solidFill>
                          <a:latin typeface="Calibri"/>
                          <a:ea typeface="Calibri"/>
                          <a:cs typeface="Times New Roman"/>
                        </a:rPr>
                        <a:t>Julho</a:t>
                      </a:r>
                      <a:r>
                        <a:rPr lang="pt-BR" sz="1800" baseline="0" dirty="0" smtClean="0">
                          <a:solidFill>
                            <a:schemeClr val="accent4">
                              <a:lumMod val="75000"/>
                            </a:schemeClr>
                          </a:solidFill>
                          <a:latin typeface="Calibri"/>
                          <a:ea typeface="Calibri"/>
                          <a:cs typeface="Times New Roman"/>
                        </a:rPr>
                        <a:t>  </a:t>
                      </a:r>
                      <a:r>
                        <a:rPr lang="pt-BR" sz="1800" dirty="0" smtClean="0">
                          <a:solidFill>
                            <a:schemeClr val="accent4">
                              <a:lumMod val="75000"/>
                            </a:schemeClr>
                          </a:solidFill>
                          <a:latin typeface="Calibri"/>
                          <a:ea typeface="Calibri"/>
                          <a:cs typeface="Times New Roman"/>
                        </a:rPr>
                        <a:t>a Setembro </a:t>
                      </a:r>
                      <a:endParaRPr lang="pt-BR" sz="1800" dirty="0">
                        <a:solidFill>
                          <a:schemeClr val="accent4">
                            <a:lumMod val="75000"/>
                          </a:schemeClr>
                        </a:solidFill>
                        <a:latin typeface="Calibri"/>
                        <a:ea typeface="Calibri"/>
                        <a:cs typeface="Times New Roman"/>
                      </a:endParaRP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r>
              <a:tr h="347730">
                <a:tc>
                  <a:txBody>
                    <a:bodyPr/>
                    <a:lstStyle/>
                    <a:p>
                      <a:pPr>
                        <a:spcAft>
                          <a:spcPts val="0"/>
                        </a:spcAft>
                      </a:pPr>
                      <a:r>
                        <a:rPr lang="pt-BR" sz="1800" b="1" dirty="0">
                          <a:solidFill>
                            <a:schemeClr val="accent4">
                              <a:lumMod val="75000"/>
                            </a:schemeClr>
                          </a:solidFill>
                          <a:latin typeface="Calibri"/>
                          <a:ea typeface="Calibri"/>
                          <a:cs typeface="Times New Roman"/>
                        </a:rPr>
                        <a:t>Avaliação/Visitas Etapa Estadual </a:t>
                      </a: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algn="r">
                        <a:spcAft>
                          <a:spcPts val="0"/>
                        </a:spcAft>
                      </a:pPr>
                      <a:r>
                        <a:rPr lang="pt-BR" sz="1800" dirty="0" smtClean="0">
                          <a:solidFill>
                            <a:schemeClr val="accent4">
                              <a:lumMod val="75000"/>
                            </a:schemeClr>
                          </a:solidFill>
                          <a:latin typeface="Calibri"/>
                          <a:ea typeface="Calibri"/>
                          <a:cs typeface="Times New Roman"/>
                        </a:rPr>
                        <a:t> Agosto a Outubro</a:t>
                      </a:r>
                      <a:endParaRPr lang="pt-BR" sz="1800" dirty="0">
                        <a:solidFill>
                          <a:schemeClr val="accent4">
                            <a:lumMod val="75000"/>
                          </a:schemeClr>
                        </a:solidFill>
                        <a:latin typeface="Calibri"/>
                        <a:ea typeface="Calibri"/>
                        <a:cs typeface="Times New Roman"/>
                      </a:endParaRP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r>
              <a:tr h="347730">
                <a:tc>
                  <a:txBody>
                    <a:bodyPr/>
                    <a:lstStyle/>
                    <a:p>
                      <a:pPr>
                        <a:spcAft>
                          <a:spcPts val="0"/>
                        </a:spcAft>
                      </a:pPr>
                      <a:r>
                        <a:rPr lang="pt-BR" sz="1800">
                          <a:solidFill>
                            <a:schemeClr val="accent4">
                              <a:lumMod val="75000"/>
                            </a:schemeClr>
                          </a:solidFill>
                          <a:latin typeface="Calibri"/>
                          <a:ea typeface="Calibri"/>
                          <a:cs typeface="Times New Roman"/>
                        </a:rPr>
                        <a:t>Reconhecimento Estadual </a:t>
                      </a: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algn="r">
                        <a:spcAft>
                          <a:spcPts val="0"/>
                        </a:spcAft>
                      </a:pPr>
                      <a:r>
                        <a:rPr lang="pt-BR" sz="1800" dirty="0" smtClean="0">
                          <a:solidFill>
                            <a:schemeClr val="accent4">
                              <a:lumMod val="75000"/>
                            </a:schemeClr>
                          </a:solidFill>
                          <a:latin typeface="Calibri"/>
                          <a:ea typeface="Calibri"/>
                          <a:cs typeface="Times New Roman"/>
                        </a:rPr>
                        <a:t>Outubro a</a:t>
                      </a:r>
                      <a:r>
                        <a:rPr lang="pt-BR" sz="1800" baseline="0" dirty="0" smtClean="0">
                          <a:solidFill>
                            <a:schemeClr val="accent4">
                              <a:lumMod val="75000"/>
                            </a:schemeClr>
                          </a:solidFill>
                          <a:latin typeface="Calibri"/>
                          <a:ea typeface="Calibri"/>
                          <a:cs typeface="Times New Roman"/>
                        </a:rPr>
                        <a:t> Fevereiro/14</a:t>
                      </a:r>
                      <a:endParaRPr lang="pt-BR" sz="1800" dirty="0">
                        <a:solidFill>
                          <a:schemeClr val="accent4">
                            <a:lumMod val="75000"/>
                          </a:schemeClr>
                        </a:solidFill>
                        <a:latin typeface="Calibri"/>
                        <a:ea typeface="Calibri"/>
                        <a:cs typeface="Times New Roman"/>
                      </a:endParaRP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r>
              <a:tr h="495374">
                <a:tc>
                  <a:txBody>
                    <a:bodyPr/>
                    <a:lstStyle/>
                    <a:p>
                      <a:pPr>
                        <a:spcAft>
                          <a:spcPts val="0"/>
                        </a:spcAft>
                      </a:pPr>
                      <a:r>
                        <a:rPr lang="pt-BR" sz="1800">
                          <a:solidFill>
                            <a:schemeClr val="accent4">
                              <a:lumMod val="75000"/>
                            </a:schemeClr>
                          </a:solidFill>
                          <a:latin typeface="Calibri"/>
                          <a:ea typeface="Calibri"/>
                          <a:cs typeface="Times New Roman"/>
                        </a:rPr>
                        <a:t>Envio da documentação das vencedoras à FNQ </a:t>
                      </a: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algn="r">
                        <a:spcAft>
                          <a:spcPts val="0"/>
                        </a:spcAft>
                      </a:pPr>
                      <a:r>
                        <a:rPr lang="pt-BR" sz="1800" dirty="0">
                          <a:solidFill>
                            <a:schemeClr val="accent4">
                              <a:lumMod val="75000"/>
                            </a:schemeClr>
                          </a:solidFill>
                          <a:latin typeface="Calibri"/>
                          <a:ea typeface="Calibri"/>
                          <a:cs typeface="Times New Roman"/>
                        </a:rPr>
                        <a:t>Até </a:t>
                      </a:r>
                      <a:r>
                        <a:rPr lang="pt-BR" sz="1800" dirty="0" smtClean="0">
                          <a:solidFill>
                            <a:schemeClr val="accent4">
                              <a:lumMod val="75000"/>
                            </a:schemeClr>
                          </a:solidFill>
                          <a:latin typeface="Calibri"/>
                          <a:ea typeface="Calibri"/>
                          <a:cs typeface="Times New Roman"/>
                        </a:rPr>
                        <a:t>18 </a:t>
                      </a:r>
                      <a:r>
                        <a:rPr lang="pt-BR" sz="1800" dirty="0">
                          <a:solidFill>
                            <a:schemeClr val="accent4">
                              <a:lumMod val="75000"/>
                            </a:schemeClr>
                          </a:solidFill>
                          <a:latin typeface="Calibri"/>
                          <a:ea typeface="Calibri"/>
                          <a:cs typeface="Times New Roman"/>
                        </a:rPr>
                        <a:t>de novembro </a:t>
                      </a: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r>
              <a:tr h="347730">
                <a:tc>
                  <a:txBody>
                    <a:bodyPr/>
                    <a:lstStyle/>
                    <a:p>
                      <a:pPr>
                        <a:spcAft>
                          <a:spcPts val="0"/>
                        </a:spcAft>
                      </a:pPr>
                      <a:r>
                        <a:rPr lang="pt-BR" sz="1800" dirty="0">
                          <a:solidFill>
                            <a:schemeClr val="accent4">
                              <a:lumMod val="75000"/>
                            </a:schemeClr>
                          </a:solidFill>
                          <a:latin typeface="Calibri"/>
                          <a:ea typeface="Calibri"/>
                          <a:cs typeface="Times New Roman"/>
                        </a:rPr>
                        <a:t>Etapa Nacional </a:t>
                      </a:r>
                      <a:r>
                        <a:rPr lang="pt-BR" sz="1800" dirty="0" smtClean="0">
                          <a:solidFill>
                            <a:schemeClr val="accent4">
                              <a:lumMod val="75000"/>
                            </a:schemeClr>
                          </a:solidFill>
                          <a:latin typeface="Calibri"/>
                          <a:ea typeface="Calibri"/>
                          <a:cs typeface="Times New Roman"/>
                        </a:rPr>
                        <a:t>2013</a:t>
                      </a:r>
                      <a:endParaRPr lang="pt-BR" sz="1800" dirty="0">
                        <a:solidFill>
                          <a:schemeClr val="accent4">
                            <a:lumMod val="75000"/>
                          </a:schemeClr>
                        </a:solidFill>
                        <a:latin typeface="Calibri"/>
                        <a:ea typeface="Calibri"/>
                        <a:cs typeface="Times New Roman"/>
                      </a:endParaRP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algn="r">
                        <a:spcAft>
                          <a:spcPts val="0"/>
                        </a:spcAft>
                      </a:pPr>
                      <a:r>
                        <a:rPr lang="pt-BR" sz="1800" dirty="0" smtClean="0">
                          <a:solidFill>
                            <a:schemeClr val="accent4">
                              <a:lumMod val="75000"/>
                            </a:schemeClr>
                          </a:solidFill>
                          <a:latin typeface="Calibri"/>
                          <a:ea typeface="Calibri"/>
                          <a:cs typeface="Times New Roman"/>
                        </a:rPr>
                        <a:t>18</a:t>
                      </a:r>
                      <a:r>
                        <a:rPr lang="pt-BR" sz="1800" baseline="0" dirty="0" smtClean="0">
                          <a:solidFill>
                            <a:schemeClr val="accent4">
                              <a:lumMod val="75000"/>
                            </a:schemeClr>
                          </a:solidFill>
                          <a:latin typeface="Calibri"/>
                          <a:ea typeface="Calibri"/>
                          <a:cs typeface="Times New Roman"/>
                        </a:rPr>
                        <a:t> de novembro</a:t>
                      </a:r>
                      <a:r>
                        <a:rPr lang="pt-BR" sz="1800" dirty="0" smtClean="0">
                          <a:solidFill>
                            <a:schemeClr val="accent4">
                              <a:lumMod val="75000"/>
                            </a:schemeClr>
                          </a:solidFill>
                          <a:latin typeface="Calibri"/>
                          <a:ea typeface="Calibri"/>
                          <a:cs typeface="Times New Roman"/>
                        </a:rPr>
                        <a:t> </a:t>
                      </a:r>
                      <a:r>
                        <a:rPr lang="pt-BR" sz="1800" dirty="0">
                          <a:solidFill>
                            <a:schemeClr val="accent4">
                              <a:lumMod val="75000"/>
                            </a:schemeClr>
                          </a:solidFill>
                          <a:latin typeface="Calibri"/>
                          <a:ea typeface="Calibri"/>
                          <a:cs typeface="Times New Roman"/>
                        </a:rPr>
                        <a:t>a </a:t>
                      </a:r>
                      <a:r>
                        <a:rPr lang="pt-BR" sz="1800" dirty="0" smtClean="0">
                          <a:solidFill>
                            <a:schemeClr val="accent4">
                              <a:lumMod val="75000"/>
                            </a:schemeClr>
                          </a:solidFill>
                          <a:latin typeface="Calibri"/>
                          <a:ea typeface="Calibri"/>
                          <a:cs typeface="Times New Roman"/>
                        </a:rPr>
                        <a:t>14</a:t>
                      </a:r>
                      <a:r>
                        <a:rPr lang="pt-BR" sz="1800" baseline="0" dirty="0" smtClean="0">
                          <a:solidFill>
                            <a:schemeClr val="accent4">
                              <a:lumMod val="75000"/>
                            </a:schemeClr>
                          </a:solidFill>
                          <a:latin typeface="Calibri"/>
                          <a:ea typeface="Calibri"/>
                          <a:cs typeface="Times New Roman"/>
                        </a:rPr>
                        <a:t> de janeiro</a:t>
                      </a:r>
                      <a:r>
                        <a:rPr lang="pt-BR" sz="1800" dirty="0" smtClean="0">
                          <a:solidFill>
                            <a:schemeClr val="accent4">
                              <a:lumMod val="75000"/>
                            </a:schemeClr>
                          </a:solidFill>
                          <a:latin typeface="Calibri"/>
                          <a:ea typeface="Calibri"/>
                          <a:cs typeface="Times New Roman"/>
                        </a:rPr>
                        <a:t> </a:t>
                      </a:r>
                      <a:endParaRPr lang="pt-BR" sz="1800" dirty="0">
                        <a:solidFill>
                          <a:schemeClr val="accent4">
                            <a:lumMod val="75000"/>
                          </a:schemeClr>
                        </a:solidFill>
                        <a:latin typeface="Calibri"/>
                        <a:ea typeface="Calibri"/>
                        <a:cs typeface="Times New Roman"/>
                      </a:endParaRP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r>
              <a:tr h="347730">
                <a:tc>
                  <a:txBody>
                    <a:bodyPr/>
                    <a:lstStyle/>
                    <a:p>
                      <a:pPr>
                        <a:spcAft>
                          <a:spcPts val="0"/>
                        </a:spcAft>
                      </a:pPr>
                      <a:r>
                        <a:rPr lang="pt-BR" sz="1800">
                          <a:solidFill>
                            <a:schemeClr val="accent4">
                              <a:lumMod val="75000"/>
                            </a:schemeClr>
                          </a:solidFill>
                          <a:latin typeface="Calibri"/>
                          <a:ea typeface="Calibri"/>
                          <a:cs typeface="Times New Roman"/>
                        </a:rPr>
                        <a:t>Banca de Juízes – Etapa Nacional</a:t>
                      </a: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algn="r">
                        <a:spcAft>
                          <a:spcPts val="0"/>
                        </a:spcAft>
                      </a:pPr>
                      <a:r>
                        <a:rPr lang="pt-BR" sz="1800" kern="1200" baseline="0" dirty="0" smtClean="0">
                          <a:solidFill>
                            <a:schemeClr val="accent4">
                              <a:lumMod val="75000"/>
                            </a:schemeClr>
                          </a:solidFill>
                          <a:latin typeface="Calibri"/>
                          <a:ea typeface="Calibri"/>
                          <a:cs typeface="Times New Roman"/>
                        </a:rPr>
                        <a:t>17 de janeiro de 2014</a:t>
                      </a:r>
                      <a:endParaRPr lang="pt-BR" sz="1800" kern="1200" baseline="0" dirty="0">
                        <a:solidFill>
                          <a:schemeClr val="accent4">
                            <a:lumMod val="75000"/>
                          </a:schemeClr>
                        </a:solidFill>
                        <a:latin typeface="Calibri"/>
                        <a:ea typeface="Calibri"/>
                        <a:cs typeface="Times New Roman"/>
                      </a:endParaRP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r>
              <a:tr h="347730">
                <a:tc>
                  <a:txBody>
                    <a:bodyPr/>
                    <a:lstStyle/>
                    <a:p>
                      <a:pPr>
                        <a:spcAft>
                          <a:spcPts val="0"/>
                        </a:spcAft>
                      </a:pPr>
                      <a:r>
                        <a:rPr lang="pt-BR" sz="1800">
                          <a:solidFill>
                            <a:schemeClr val="accent4">
                              <a:lumMod val="75000"/>
                            </a:schemeClr>
                          </a:solidFill>
                          <a:latin typeface="Calibri"/>
                          <a:ea typeface="Calibri"/>
                          <a:cs typeface="Times New Roman"/>
                        </a:rPr>
                        <a:t>Reconhecimento Nacional </a:t>
                      </a: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algn="r">
                        <a:spcAft>
                          <a:spcPts val="0"/>
                        </a:spcAft>
                      </a:pPr>
                      <a:r>
                        <a:rPr lang="pt-BR" sz="1800" kern="1200" baseline="0" dirty="0" smtClean="0">
                          <a:solidFill>
                            <a:schemeClr val="accent4">
                              <a:lumMod val="75000"/>
                            </a:schemeClr>
                          </a:solidFill>
                          <a:latin typeface="Calibri"/>
                          <a:ea typeface="Calibri"/>
                          <a:cs typeface="Times New Roman"/>
                        </a:rPr>
                        <a:t> 6 de março </a:t>
                      </a:r>
                      <a:r>
                        <a:rPr lang="pt-BR" sz="1800" kern="1200" baseline="0" dirty="0">
                          <a:solidFill>
                            <a:schemeClr val="accent4">
                              <a:lumMod val="75000"/>
                            </a:schemeClr>
                          </a:solidFill>
                          <a:latin typeface="Calibri"/>
                          <a:ea typeface="Calibri"/>
                          <a:cs typeface="Times New Roman"/>
                        </a:rPr>
                        <a:t>de </a:t>
                      </a:r>
                      <a:r>
                        <a:rPr lang="pt-BR" sz="1800" kern="1200" baseline="0" dirty="0" smtClean="0">
                          <a:solidFill>
                            <a:schemeClr val="accent4">
                              <a:lumMod val="75000"/>
                            </a:schemeClr>
                          </a:solidFill>
                          <a:latin typeface="Calibri"/>
                          <a:ea typeface="Calibri"/>
                          <a:cs typeface="Times New Roman"/>
                        </a:rPr>
                        <a:t>2014 (a validar) </a:t>
                      </a:r>
                      <a:endParaRPr lang="pt-BR" sz="1800" kern="1200" baseline="0" dirty="0">
                        <a:solidFill>
                          <a:schemeClr val="accent4">
                            <a:lumMod val="75000"/>
                          </a:schemeClr>
                        </a:solidFill>
                        <a:latin typeface="Calibri"/>
                        <a:ea typeface="Calibri"/>
                        <a:cs typeface="Times New Roman"/>
                      </a:endParaRP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r>
              <a:tr h="347730">
                <a:tc>
                  <a:txBody>
                    <a:bodyPr/>
                    <a:lstStyle/>
                    <a:p>
                      <a:pPr>
                        <a:spcAft>
                          <a:spcPts val="0"/>
                        </a:spcAft>
                      </a:pPr>
                      <a:r>
                        <a:rPr lang="pt-BR" sz="1800" dirty="0">
                          <a:solidFill>
                            <a:schemeClr val="accent4">
                              <a:lumMod val="75000"/>
                            </a:schemeClr>
                          </a:solidFill>
                          <a:latin typeface="Calibri"/>
                          <a:ea typeface="Calibri"/>
                          <a:cs typeface="Times New Roman"/>
                        </a:rPr>
                        <a:t>Missão Internacional – Vencedoras </a:t>
                      </a:r>
                      <a:r>
                        <a:rPr lang="pt-BR" sz="1800" dirty="0" smtClean="0">
                          <a:solidFill>
                            <a:schemeClr val="accent4">
                              <a:lumMod val="75000"/>
                            </a:schemeClr>
                          </a:solidFill>
                          <a:latin typeface="Calibri"/>
                          <a:ea typeface="Calibri"/>
                          <a:cs typeface="Times New Roman"/>
                        </a:rPr>
                        <a:t>2013 </a:t>
                      </a:r>
                      <a:endParaRPr lang="pt-BR" sz="1800" dirty="0">
                        <a:solidFill>
                          <a:schemeClr val="accent4">
                            <a:lumMod val="75000"/>
                          </a:schemeClr>
                        </a:solidFill>
                        <a:latin typeface="Calibri"/>
                        <a:ea typeface="Calibri"/>
                        <a:cs typeface="Times New Roman"/>
                      </a:endParaRP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algn="r">
                        <a:spcAft>
                          <a:spcPts val="0"/>
                        </a:spcAft>
                      </a:pPr>
                      <a:r>
                        <a:rPr lang="pt-BR" sz="1800" dirty="0" smtClean="0">
                          <a:solidFill>
                            <a:schemeClr val="accent4">
                              <a:lumMod val="75000"/>
                            </a:schemeClr>
                          </a:solidFill>
                          <a:latin typeface="Calibri"/>
                          <a:ea typeface="Calibri"/>
                          <a:cs typeface="Times New Roman"/>
                        </a:rPr>
                        <a:t>Setembro </a:t>
                      </a:r>
                      <a:r>
                        <a:rPr lang="pt-BR" sz="1800" dirty="0">
                          <a:solidFill>
                            <a:schemeClr val="accent4">
                              <a:lumMod val="75000"/>
                            </a:schemeClr>
                          </a:solidFill>
                          <a:latin typeface="Calibri"/>
                          <a:ea typeface="Calibri"/>
                          <a:cs typeface="Times New Roman"/>
                        </a:rPr>
                        <a:t>de </a:t>
                      </a:r>
                      <a:r>
                        <a:rPr lang="pt-BR" sz="1800" dirty="0" smtClean="0">
                          <a:solidFill>
                            <a:schemeClr val="accent4">
                              <a:lumMod val="75000"/>
                            </a:schemeClr>
                          </a:solidFill>
                          <a:latin typeface="Calibri"/>
                          <a:ea typeface="Calibri"/>
                          <a:cs typeface="Times New Roman"/>
                        </a:rPr>
                        <a:t>2014 (a validar) </a:t>
                      </a:r>
                      <a:endParaRPr lang="pt-BR" sz="1800" dirty="0">
                        <a:solidFill>
                          <a:schemeClr val="accent4">
                            <a:lumMod val="75000"/>
                          </a:schemeClr>
                        </a:solidFill>
                        <a:latin typeface="Calibri"/>
                        <a:ea typeface="Calibri"/>
                        <a:cs typeface="Times New Roman"/>
                      </a:endParaRPr>
                    </a:p>
                  </a:txBody>
                  <a:tcPr marL="48203" marR="48203" marT="24101" marB="2410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r>
            </a:tbl>
          </a:graphicData>
        </a:graphic>
      </p:graphicFrame>
      <p:pic>
        <p:nvPicPr>
          <p:cNvPr id="106545" name="Picture 4"/>
          <p:cNvPicPr>
            <a:picLocks noChangeAspect="1"/>
          </p:cNvPicPr>
          <p:nvPr/>
        </p:nvPicPr>
        <p:blipFill>
          <a:blip r:embed="rId3" cstate="print"/>
          <a:srcRect/>
          <a:stretch>
            <a:fillRect/>
          </a:stretch>
        </p:blipFill>
        <p:spPr bwMode="auto">
          <a:xfrm>
            <a:off x="7858148" y="1"/>
            <a:ext cx="1285852" cy="1627427"/>
          </a:xfrm>
          <a:prstGeom prst="rect">
            <a:avLst/>
          </a:prstGeom>
          <a:noFill/>
          <a:ln w="9525">
            <a:noFill/>
            <a:miter lim="800000"/>
            <a:headEnd/>
            <a:tailEnd/>
          </a:ln>
        </p:spPr>
      </p:pic>
      <p:sp>
        <p:nvSpPr>
          <p:cNvPr id="7" name="Retângulo de cantos arredondados 6"/>
          <p:cNvSpPr/>
          <p:nvPr/>
        </p:nvSpPr>
        <p:spPr>
          <a:xfrm>
            <a:off x="357188" y="339725"/>
            <a:ext cx="75279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3500" b="1" dirty="0">
                <a:solidFill>
                  <a:schemeClr val="bg1"/>
                </a:solidFill>
                <a:effectLst>
                  <a:outerShdw blurRad="38100" dist="38100" dir="2700000" algn="tl">
                    <a:srgbClr val="000000">
                      <a:alpha val="43137"/>
                    </a:srgbClr>
                  </a:outerShdw>
                </a:effectLst>
                <a:cs typeface="DaunPenh" pitchFamily="2" charset="0"/>
              </a:rPr>
              <a:t>Cronograma 2013</a:t>
            </a:r>
            <a:endParaRPr lang="pt-BR" sz="3500" dirty="0">
              <a:solidFill>
                <a:schemeClr val="bg1"/>
              </a:solidFill>
            </a:endParaRPr>
          </a:p>
        </p:txBody>
      </p:sp>
      <p:sp>
        <p:nvSpPr>
          <p:cNvPr id="6" name="Espaço Reservado para Número de Slide 3"/>
          <p:cNvSpPr>
            <a:spLocks noGrp="1"/>
          </p:cNvSpPr>
          <p:nvPr>
            <p:ph type="sldNum" sz="quarter" idx="12"/>
          </p:nvPr>
        </p:nvSpPr>
        <p:spPr>
          <a:xfrm>
            <a:off x="6553200" y="6356350"/>
            <a:ext cx="2133600" cy="365125"/>
          </a:xfrm>
        </p:spPr>
        <p:txBody>
          <a:bodyPr/>
          <a:lstStyle/>
          <a:p>
            <a:pPr algn="r">
              <a:defRPr/>
            </a:pPr>
            <a:fld id="{E74972B8-C9EA-484E-86E5-1307AA8608DD}" type="slidenum">
              <a:rPr lang="pt-BR" sz="1400" smtClean="0">
                <a:latin typeface="+mn-lt"/>
              </a:rPr>
              <a:pPr algn="r">
                <a:defRPr/>
              </a:pPr>
              <a:t>14</a:t>
            </a:fld>
            <a:endParaRPr lang="pt-BR" sz="1400" dirty="0">
              <a:latin typeface="+mn-lt"/>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tângulo de cantos arredondados 2">
            <a:hlinkClick r:id="rId2" action="ppaction://hlinkpres?slideindex=1&amp;slidetitle="/>
          </p:cNvPr>
          <p:cNvSpPr/>
          <p:nvPr/>
        </p:nvSpPr>
        <p:spPr>
          <a:xfrm>
            <a:off x="357188" y="3005138"/>
            <a:ext cx="8429625" cy="1000125"/>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smtClean="0">
                <a:solidFill>
                  <a:schemeClr val="bg1"/>
                </a:solidFill>
                <a:effectLst>
                  <a:outerShdw blurRad="38100" dist="38100" dir="2700000" algn="tl">
                    <a:srgbClr val="000000">
                      <a:alpha val="43137"/>
                    </a:srgbClr>
                  </a:outerShdw>
                </a:effectLst>
                <a:cs typeface="DaunPenh" pitchFamily="2" charset="0"/>
              </a:rPr>
              <a:t>Papeis </a:t>
            </a:r>
            <a:r>
              <a:rPr lang="pt-BR" sz="4400" b="1" dirty="0">
                <a:solidFill>
                  <a:schemeClr val="bg1"/>
                </a:solidFill>
                <a:effectLst>
                  <a:outerShdw blurRad="38100" dist="38100" dir="2700000" algn="tl">
                    <a:srgbClr val="000000">
                      <a:alpha val="43137"/>
                    </a:srgbClr>
                  </a:outerShdw>
                </a:effectLst>
                <a:cs typeface="DaunPenh" pitchFamily="2" charset="0"/>
              </a:rPr>
              <a:t>e Responsabilidades</a:t>
            </a:r>
          </a:p>
        </p:txBody>
      </p:sp>
      <p:sp>
        <p:nvSpPr>
          <p:cNvPr id="5" name="Espaço Reservado para Número de Slide 3"/>
          <p:cNvSpPr>
            <a:spLocks noGrp="1"/>
          </p:cNvSpPr>
          <p:nvPr>
            <p:ph type="sldNum" sz="quarter" idx="12"/>
          </p:nvPr>
        </p:nvSpPr>
        <p:spPr/>
        <p:txBody>
          <a:bodyPr/>
          <a:lstStyle/>
          <a:p>
            <a:pPr algn="r">
              <a:defRPr/>
            </a:pPr>
            <a:fld id="{E74972B8-C9EA-484E-86E5-1307AA8608DD}" type="slidenum">
              <a:rPr lang="pt-BR" sz="1400" smtClean="0">
                <a:latin typeface="+mn-lt"/>
              </a:rPr>
              <a:pPr algn="r">
                <a:defRPr/>
              </a:pPr>
              <a:t>15</a:t>
            </a:fld>
            <a:endParaRPr lang="pt-BR" sz="1400" dirty="0">
              <a:latin typeface="+mn-l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tângulo de cantos arredondados 4"/>
          <p:cNvSpPr/>
          <p:nvPr/>
        </p:nvSpPr>
        <p:spPr>
          <a:xfrm>
            <a:off x="357188" y="387350"/>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Avaliação/Verificação</a:t>
            </a:r>
          </a:p>
        </p:txBody>
      </p:sp>
      <p:sp>
        <p:nvSpPr>
          <p:cNvPr id="6" name="CaixaDeTexto 5"/>
          <p:cNvSpPr txBox="1"/>
          <p:nvPr/>
        </p:nvSpPr>
        <p:spPr>
          <a:xfrm>
            <a:off x="395288" y="1978025"/>
            <a:ext cx="8424862" cy="3538538"/>
          </a:xfrm>
          <a:prstGeom prst="rect">
            <a:avLst/>
          </a:prstGeom>
          <a:noFill/>
        </p:spPr>
        <p:txBody>
          <a:bodyPr>
            <a:spAutoFit/>
          </a:bodyPr>
          <a:lstStyle/>
          <a:p>
            <a:pPr algn="just">
              <a:defRPr/>
            </a:pPr>
            <a:r>
              <a:rPr lang="pt-BR" sz="2200" dirty="0">
                <a:latin typeface="+mn-lt"/>
              </a:rPr>
              <a:t>Os</a:t>
            </a:r>
            <a:r>
              <a:rPr lang="pt-BR" sz="2200" b="1" dirty="0">
                <a:latin typeface="+mn-lt"/>
              </a:rPr>
              <a:t> </a:t>
            </a:r>
            <a:r>
              <a:rPr lang="pt-BR" sz="2200" dirty="0">
                <a:latin typeface="+mn-lt"/>
              </a:rPr>
              <a:t>benefícios em ser voluntário são: </a:t>
            </a:r>
          </a:p>
          <a:p>
            <a:pPr lvl="1" indent="268288">
              <a:buFontTx/>
              <a:buBlip>
                <a:blip r:embed="rId2"/>
              </a:buBlip>
              <a:defRPr/>
            </a:pPr>
            <a:r>
              <a:rPr lang="pt-BR" sz="2000" dirty="0">
                <a:latin typeface="+mn-lt"/>
              </a:rPr>
              <a:t>Aprendizado;</a:t>
            </a:r>
          </a:p>
          <a:p>
            <a:pPr lvl="1" indent="268288">
              <a:buFontTx/>
              <a:buBlip>
                <a:blip r:embed="rId2"/>
              </a:buBlip>
              <a:defRPr/>
            </a:pPr>
            <a:r>
              <a:rPr lang="pt-BR" sz="2000" dirty="0">
                <a:latin typeface="+mn-lt"/>
              </a:rPr>
              <a:t>Aumento da Rede de Relacionamento;</a:t>
            </a:r>
          </a:p>
          <a:p>
            <a:pPr lvl="1" indent="268288">
              <a:buFontTx/>
              <a:buBlip>
                <a:blip r:embed="rId2"/>
              </a:buBlip>
              <a:defRPr/>
            </a:pPr>
            <a:r>
              <a:rPr lang="pt-BR" sz="2000" dirty="0">
                <a:latin typeface="+mn-lt"/>
              </a:rPr>
              <a:t>Satisfação pessoal;</a:t>
            </a:r>
          </a:p>
          <a:p>
            <a:pPr lvl="1" indent="268288">
              <a:buFontTx/>
              <a:buBlip>
                <a:blip r:embed="rId2"/>
              </a:buBlip>
              <a:defRPr/>
            </a:pPr>
            <a:r>
              <a:rPr lang="pt-BR" sz="2000" dirty="0">
                <a:latin typeface="+mn-lt"/>
              </a:rPr>
              <a:t>Experiência; </a:t>
            </a:r>
          </a:p>
          <a:p>
            <a:pPr lvl="1" indent="268288">
              <a:buFontTx/>
              <a:buBlip>
                <a:blip r:embed="rId2"/>
              </a:buBlip>
              <a:defRPr/>
            </a:pPr>
            <a:r>
              <a:rPr lang="pt-BR" sz="2000" dirty="0">
                <a:latin typeface="+mn-lt"/>
              </a:rPr>
              <a:t>Reconhecimento;</a:t>
            </a:r>
          </a:p>
          <a:p>
            <a:pPr lvl="1" indent="268288">
              <a:buFontTx/>
              <a:buBlip>
                <a:blip r:embed="rId2"/>
              </a:buBlip>
              <a:defRPr/>
            </a:pPr>
            <a:r>
              <a:rPr lang="pt-BR" sz="2000" dirty="0">
                <a:latin typeface="+mn-lt"/>
              </a:rPr>
              <a:t>Aumento da Empregabilidade;</a:t>
            </a:r>
          </a:p>
          <a:p>
            <a:pPr lvl="1" indent="268288">
              <a:buFontTx/>
              <a:buBlip>
                <a:blip r:embed="rId2"/>
              </a:buBlip>
              <a:defRPr/>
            </a:pPr>
            <a:r>
              <a:rPr lang="pt-BR" sz="2000" dirty="0">
                <a:latin typeface="+mn-lt"/>
              </a:rPr>
              <a:t>Conhecimento em Gestão.</a:t>
            </a:r>
          </a:p>
          <a:p>
            <a:pPr indent="268288">
              <a:defRPr/>
            </a:pPr>
            <a:endParaRPr lang="pt-BR" sz="2000" b="1" dirty="0">
              <a:latin typeface="+mn-lt"/>
            </a:endParaRPr>
          </a:p>
          <a:p>
            <a:pPr indent="268288">
              <a:defRPr/>
            </a:pPr>
            <a:endParaRPr lang="pt-BR" sz="2000" b="1" dirty="0">
              <a:latin typeface="+mn-lt"/>
            </a:endParaRPr>
          </a:p>
          <a:p>
            <a:pPr>
              <a:defRPr/>
            </a:pPr>
            <a:r>
              <a:rPr lang="pt-BR" sz="2200" b="1" dirty="0">
                <a:latin typeface="+mn-lt"/>
              </a:rPr>
              <a:t>Inexistência de conflitos de interesse </a:t>
            </a:r>
            <a:r>
              <a:rPr lang="pt-BR" sz="2200" dirty="0">
                <a:latin typeface="+mn-lt"/>
              </a:rPr>
              <a:t>(ver Código de Ética - anexo 5.2).</a:t>
            </a:r>
          </a:p>
        </p:txBody>
      </p:sp>
      <p:sp>
        <p:nvSpPr>
          <p:cNvPr id="7" name="Espaço Reservado para Número de Slide 3"/>
          <p:cNvSpPr>
            <a:spLocks noGrp="1"/>
          </p:cNvSpPr>
          <p:nvPr>
            <p:ph type="sldNum" sz="quarter" idx="16"/>
          </p:nvPr>
        </p:nvSpPr>
        <p:spPr>
          <a:xfrm>
            <a:off x="6831013" y="6519863"/>
            <a:ext cx="2133600" cy="365125"/>
          </a:xfrm>
        </p:spPr>
        <p:txBody>
          <a:bodyPr/>
          <a:lstStyle/>
          <a:p>
            <a:pPr algn="r">
              <a:defRPr/>
            </a:pPr>
            <a:fld id="{FA4B3B4D-88A8-402D-BBF3-C3DC50236DFE}" type="slidenum">
              <a:rPr lang="pt-BR" sz="1400" smtClean="0">
                <a:latin typeface="+mn-lt"/>
              </a:rPr>
              <a:pPr algn="r">
                <a:defRPr/>
              </a:pPr>
              <a:t>16</a:t>
            </a:fld>
            <a:endParaRPr lang="pt-BR" sz="1400" dirty="0">
              <a:latin typeface="+mn-lt"/>
            </a:endParaRPr>
          </a:p>
        </p:txBody>
      </p:sp>
      <p:grpSp>
        <p:nvGrpSpPr>
          <p:cNvPr id="2" name="Grupo 4"/>
          <p:cNvGrpSpPr>
            <a:grpSpLocks/>
          </p:cNvGrpSpPr>
          <p:nvPr/>
        </p:nvGrpSpPr>
        <p:grpSpPr bwMode="auto">
          <a:xfrm>
            <a:off x="5003800" y="2120900"/>
            <a:ext cx="4176713" cy="2160588"/>
            <a:chOff x="2039802" y="2071678"/>
            <a:chExt cx="4921402" cy="2428892"/>
          </a:xfrm>
        </p:grpSpPr>
        <p:pic>
          <p:nvPicPr>
            <p:cNvPr id="37894" name="Picture 2" descr="MCj04382290000[1]"/>
            <p:cNvPicPr>
              <a:picLocks noChangeAspect="1" noChangeArrowheads="1"/>
            </p:cNvPicPr>
            <p:nvPr/>
          </p:nvPicPr>
          <p:blipFill>
            <a:blip r:embed="rId3" cstate="print"/>
            <a:srcRect/>
            <a:stretch>
              <a:fillRect/>
            </a:stretch>
          </p:blipFill>
          <p:spPr bwMode="auto">
            <a:xfrm>
              <a:off x="2039802" y="2143116"/>
              <a:ext cx="3543429" cy="2357454"/>
            </a:xfrm>
            <a:prstGeom prst="rect">
              <a:avLst/>
            </a:prstGeom>
            <a:noFill/>
            <a:ln w="9525">
              <a:noFill/>
              <a:miter lim="800000"/>
              <a:headEnd/>
              <a:tailEnd/>
            </a:ln>
          </p:spPr>
        </p:pic>
        <p:sp>
          <p:nvSpPr>
            <p:cNvPr id="10" name="AutoShape 3"/>
            <p:cNvSpPr>
              <a:spLocks noChangeArrowheads="1"/>
            </p:cNvSpPr>
            <p:nvPr/>
          </p:nvSpPr>
          <p:spPr bwMode="auto">
            <a:xfrm>
              <a:off x="4572519" y="3428002"/>
              <a:ext cx="248783" cy="203449"/>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0000"/>
            </a:solidFill>
            <a:ln w="38100">
              <a:noFill/>
              <a:miter lim="800000"/>
              <a:headEnd/>
              <a:tailEnd/>
            </a:ln>
            <a:effectLst>
              <a:outerShdw dist="28398" dir="3806097" algn="ctr" rotWithShape="0">
                <a:srgbClr val="622423">
                  <a:alpha val="50000"/>
                </a:srgbClr>
              </a:outerShdw>
            </a:effectLst>
          </p:spPr>
          <p:txBody>
            <a:bodyPr/>
            <a:lstStyle/>
            <a:p>
              <a:pPr fontAlgn="auto">
                <a:spcBef>
                  <a:spcPts val="0"/>
                </a:spcBef>
                <a:spcAft>
                  <a:spcPts val="0"/>
                </a:spcAft>
                <a:defRPr/>
              </a:pPr>
              <a:endParaRPr lang="pt-BR" sz="1200">
                <a:latin typeface="+mn-lt"/>
              </a:endParaRPr>
            </a:p>
          </p:txBody>
        </p:sp>
        <p:sp>
          <p:nvSpPr>
            <p:cNvPr id="11" name="AutoShape 3"/>
            <p:cNvSpPr>
              <a:spLocks noChangeArrowheads="1"/>
            </p:cNvSpPr>
            <p:nvPr/>
          </p:nvSpPr>
          <p:spPr bwMode="auto">
            <a:xfrm>
              <a:off x="2890900" y="3428002"/>
              <a:ext cx="248782" cy="203449"/>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0000"/>
            </a:solidFill>
            <a:ln w="38100">
              <a:noFill/>
              <a:miter lim="800000"/>
              <a:headEnd/>
              <a:tailEnd/>
            </a:ln>
            <a:effectLst>
              <a:outerShdw dist="28398" dir="3806097" algn="ctr" rotWithShape="0">
                <a:srgbClr val="622423">
                  <a:alpha val="50000"/>
                </a:srgbClr>
              </a:outerShdw>
            </a:effectLst>
          </p:spPr>
          <p:txBody>
            <a:bodyPr/>
            <a:lstStyle/>
            <a:p>
              <a:pPr fontAlgn="auto">
                <a:spcBef>
                  <a:spcPts val="0"/>
                </a:spcBef>
                <a:spcAft>
                  <a:spcPts val="0"/>
                </a:spcAft>
                <a:defRPr/>
              </a:pPr>
              <a:endParaRPr lang="pt-BR" sz="1200">
                <a:latin typeface="+mn-lt"/>
              </a:endParaRPr>
            </a:p>
          </p:txBody>
        </p:sp>
        <p:sp>
          <p:nvSpPr>
            <p:cNvPr id="37897" name="Text Box 5"/>
            <p:cNvSpPr txBox="1">
              <a:spLocks noChangeArrowheads="1"/>
            </p:cNvSpPr>
            <p:nvPr/>
          </p:nvSpPr>
          <p:spPr bwMode="auto">
            <a:xfrm>
              <a:off x="5000628" y="2071678"/>
              <a:ext cx="1643074" cy="283191"/>
            </a:xfrm>
            <a:prstGeom prst="rect">
              <a:avLst/>
            </a:prstGeom>
            <a:noFill/>
            <a:ln w="9525">
              <a:noFill/>
              <a:miter lim="800000"/>
              <a:headEnd/>
              <a:tailEnd/>
            </a:ln>
          </p:spPr>
          <p:txBody>
            <a:bodyPr/>
            <a:lstStyle/>
            <a:p>
              <a:pPr>
                <a:spcAft>
                  <a:spcPts val="1000"/>
                </a:spcAft>
              </a:pPr>
              <a:r>
                <a:rPr lang="pt-BR" sz="1200" b="1">
                  <a:latin typeface="Calibri" pitchFamily="34" charset="0"/>
                </a:rPr>
                <a:t>Conhecimentos</a:t>
              </a:r>
              <a:endParaRPr lang="pt-BR" sz="1200" b="1"/>
            </a:p>
          </p:txBody>
        </p:sp>
        <p:sp>
          <p:nvSpPr>
            <p:cNvPr id="37898" name="Text Box 6"/>
            <p:cNvSpPr txBox="1">
              <a:spLocks noChangeArrowheads="1"/>
            </p:cNvSpPr>
            <p:nvPr/>
          </p:nvSpPr>
          <p:spPr bwMode="auto">
            <a:xfrm>
              <a:off x="4929190" y="3500438"/>
              <a:ext cx="1277947" cy="283191"/>
            </a:xfrm>
            <a:prstGeom prst="rect">
              <a:avLst/>
            </a:prstGeom>
            <a:noFill/>
            <a:ln w="9525">
              <a:noFill/>
              <a:miter lim="800000"/>
              <a:headEnd/>
              <a:tailEnd/>
            </a:ln>
          </p:spPr>
          <p:txBody>
            <a:bodyPr/>
            <a:lstStyle/>
            <a:p>
              <a:pPr>
                <a:spcAft>
                  <a:spcPts val="1000"/>
                </a:spcAft>
              </a:pPr>
              <a:r>
                <a:rPr lang="pt-BR" sz="1200" b="1">
                  <a:latin typeface="Calibri" pitchFamily="34" charset="0"/>
                </a:rPr>
                <a:t>Atitudes</a:t>
              </a:r>
              <a:endParaRPr lang="pt-BR" sz="1200" b="1"/>
            </a:p>
          </p:txBody>
        </p:sp>
        <p:sp>
          <p:nvSpPr>
            <p:cNvPr id="37899" name="Text Box 7"/>
            <p:cNvSpPr txBox="1">
              <a:spLocks noChangeArrowheads="1"/>
            </p:cNvSpPr>
            <p:nvPr/>
          </p:nvSpPr>
          <p:spPr bwMode="auto">
            <a:xfrm>
              <a:off x="5500694" y="2857499"/>
              <a:ext cx="1460510" cy="212393"/>
            </a:xfrm>
            <a:prstGeom prst="rect">
              <a:avLst/>
            </a:prstGeom>
            <a:noFill/>
            <a:ln w="9525">
              <a:noFill/>
              <a:miter lim="800000"/>
              <a:headEnd/>
              <a:tailEnd/>
            </a:ln>
          </p:spPr>
          <p:txBody>
            <a:bodyPr/>
            <a:lstStyle/>
            <a:p>
              <a:pPr>
                <a:spcAft>
                  <a:spcPts val="1000"/>
                </a:spcAft>
              </a:pPr>
              <a:r>
                <a:rPr lang="pt-BR" sz="1200" b="1">
                  <a:latin typeface="Calibri" pitchFamily="34" charset="0"/>
                </a:rPr>
                <a:t>Habilidades</a:t>
              </a:r>
              <a:endParaRPr lang="pt-BR" sz="1200" b="1"/>
            </a:p>
          </p:txBody>
        </p:sp>
        <p:sp>
          <p:nvSpPr>
            <p:cNvPr id="37900" name="Text Box 8"/>
            <p:cNvSpPr txBox="1">
              <a:spLocks noChangeArrowheads="1"/>
            </p:cNvSpPr>
            <p:nvPr/>
          </p:nvSpPr>
          <p:spPr bwMode="auto">
            <a:xfrm>
              <a:off x="5000628" y="4214820"/>
              <a:ext cx="1277947" cy="212393"/>
            </a:xfrm>
            <a:prstGeom prst="rect">
              <a:avLst/>
            </a:prstGeom>
            <a:noFill/>
            <a:ln w="9525">
              <a:noFill/>
              <a:miter lim="800000"/>
              <a:headEnd/>
              <a:tailEnd/>
            </a:ln>
          </p:spPr>
          <p:txBody>
            <a:bodyPr/>
            <a:lstStyle/>
            <a:p>
              <a:pPr>
                <a:spcAft>
                  <a:spcPts val="1000"/>
                </a:spcAft>
              </a:pPr>
              <a:r>
                <a:rPr lang="pt-BR" sz="1200" b="1">
                  <a:latin typeface="Calibri" pitchFamily="34" charset="0"/>
                </a:rPr>
                <a:t>Benefícios</a:t>
              </a:r>
              <a:endParaRPr lang="pt-BR" sz="1200" b="1"/>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Espaço Reservado para Conteúdo 1"/>
          <p:cNvSpPr>
            <a:spLocks noGrp="1"/>
          </p:cNvSpPr>
          <p:nvPr>
            <p:ph idx="1"/>
          </p:nvPr>
        </p:nvSpPr>
        <p:spPr>
          <a:xfrm>
            <a:off x="323850" y="1214422"/>
            <a:ext cx="8424863" cy="4230703"/>
          </a:xfrm>
        </p:spPr>
        <p:txBody>
          <a:bodyPr/>
          <a:lstStyle/>
          <a:p>
            <a:pPr algn="just" eaLnBrk="1" hangingPunct="1">
              <a:spcBef>
                <a:spcPts val="600"/>
              </a:spcBef>
              <a:buFont typeface="Arial" charset="0"/>
              <a:buBlip>
                <a:blip r:embed="rId2"/>
              </a:buBlip>
              <a:defRPr/>
            </a:pPr>
            <a:r>
              <a:rPr lang="pt-BR" sz="2200" dirty="0" smtClean="0"/>
              <a:t>Os avaliadores e verificadores devem participar desta capacitação com pelo menos 80% do tempo e ser aprovado pelo instrutor ao final do curso;</a:t>
            </a:r>
          </a:p>
          <a:p>
            <a:pPr algn="just" eaLnBrk="1" hangingPunct="1">
              <a:spcBef>
                <a:spcPts val="600"/>
              </a:spcBef>
              <a:buFont typeface="Arial" charset="0"/>
              <a:buBlip>
                <a:blip r:embed="rId2"/>
              </a:buBlip>
              <a:defRPr/>
            </a:pPr>
            <a:r>
              <a:rPr lang="pt-BR" sz="2200" dirty="0" smtClean="0"/>
              <a:t>Preencher o </a:t>
            </a:r>
            <a:r>
              <a:rPr lang="pt-BR" sz="2200" b="1" dirty="0" smtClean="0"/>
              <a:t>Cadastro</a:t>
            </a:r>
            <a:r>
              <a:rPr lang="pt-BR" sz="2200" dirty="0" smtClean="0"/>
              <a:t> para avaliadores/verificadores, que se encontra no anexo 5.7, do Manual;</a:t>
            </a:r>
          </a:p>
          <a:p>
            <a:pPr algn="just" eaLnBrk="1" hangingPunct="1">
              <a:spcBef>
                <a:spcPts val="600"/>
              </a:spcBef>
              <a:buBlip>
                <a:blip r:embed="rId2"/>
              </a:buBlip>
              <a:defRPr/>
            </a:pPr>
            <a:r>
              <a:rPr lang="pt-BR" sz="2200" dirty="0" smtClean="0"/>
              <a:t>Assinar o </a:t>
            </a:r>
            <a:r>
              <a:rPr lang="pt-BR" sz="2200" b="1" dirty="0" smtClean="0"/>
              <a:t>Termo de Voluntariado </a:t>
            </a:r>
            <a:r>
              <a:rPr lang="pt-BR" sz="2200" dirty="0" smtClean="0"/>
              <a:t>(anexo 5.8), e </a:t>
            </a:r>
            <a:r>
              <a:rPr lang="pt-BR" sz="2200" b="1" dirty="0" smtClean="0"/>
              <a:t>Código de Ética </a:t>
            </a:r>
            <a:r>
              <a:rPr lang="pt-BR" sz="2200" dirty="0" smtClean="0"/>
              <a:t>entregue pelo instrutor;</a:t>
            </a:r>
          </a:p>
          <a:p>
            <a:pPr marL="365125" indent="-365125" algn="just" fontAlgn="auto">
              <a:spcBef>
                <a:spcPts val="600"/>
              </a:spcBef>
              <a:spcAft>
                <a:spcPts val="0"/>
              </a:spcAft>
              <a:buFont typeface="Arial" charset="0"/>
              <a:buBlip>
                <a:blip r:embed="rId2"/>
              </a:buBlip>
              <a:defRPr/>
            </a:pPr>
            <a:r>
              <a:rPr lang="pt-BR" sz="2200" dirty="0" smtClean="0"/>
              <a:t>Cada relato será analisado por  até </a:t>
            </a:r>
            <a:r>
              <a:rPr lang="pt-BR" sz="2200" b="1" dirty="0" smtClean="0"/>
              <a:t>3 avaliadores;</a:t>
            </a:r>
          </a:p>
          <a:p>
            <a:pPr marL="365125" indent="-365125" algn="just" fontAlgn="auto">
              <a:spcBef>
                <a:spcPts val="600"/>
              </a:spcBef>
              <a:spcAft>
                <a:spcPts val="0"/>
              </a:spcAft>
              <a:buFont typeface="Arial" charset="0"/>
              <a:buBlip>
                <a:blip r:embed="rId2"/>
              </a:buBlip>
              <a:defRPr/>
            </a:pPr>
            <a:r>
              <a:rPr lang="pt-BR" sz="2200" dirty="0" smtClean="0"/>
              <a:t>Cada empresa classificada será </a:t>
            </a:r>
            <a:r>
              <a:rPr lang="pt-BR" sz="2200" b="1" dirty="0" smtClean="0"/>
              <a:t>visitada </a:t>
            </a:r>
            <a:r>
              <a:rPr lang="pt-BR" sz="2200" dirty="0" smtClean="0"/>
              <a:t>por</a:t>
            </a:r>
            <a:r>
              <a:rPr lang="pt-BR" sz="2200" b="1" dirty="0" smtClean="0"/>
              <a:t> 1 verificador;</a:t>
            </a:r>
          </a:p>
          <a:p>
            <a:pPr marL="365125" indent="-365125" algn="just" fontAlgn="auto">
              <a:spcBef>
                <a:spcPts val="600"/>
              </a:spcBef>
              <a:spcAft>
                <a:spcPts val="0"/>
              </a:spcAft>
              <a:buFont typeface="Arial" charset="0"/>
              <a:buBlip>
                <a:blip r:embed="rId2"/>
              </a:buBlip>
              <a:defRPr/>
            </a:pPr>
            <a:r>
              <a:rPr lang="pt-BR" sz="2200" dirty="0" smtClean="0"/>
              <a:t>A designação será feita pelo Gestor Estadual que irá considerar entre outras questões, o perfil do verificador e das empresas, localidade e o  desempenho do verificador em atuação anterior.  </a:t>
            </a:r>
          </a:p>
          <a:p>
            <a:pPr marL="365125" indent="-365125" algn="just" fontAlgn="auto">
              <a:spcBef>
                <a:spcPts val="600"/>
              </a:spcBef>
              <a:spcAft>
                <a:spcPts val="0"/>
              </a:spcAft>
              <a:buFont typeface="Arial" charset="0"/>
              <a:buBlip>
                <a:blip r:embed="rId2"/>
              </a:buBlip>
              <a:defRPr/>
            </a:pPr>
            <a:r>
              <a:rPr lang="pt-BR" sz="2200" dirty="0" smtClean="0"/>
              <a:t>O Gestor fornecerá um </a:t>
            </a:r>
            <a:r>
              <a:rPr lang="pt-BR" sz="2200" b="1" i="1" dirty="0" err="1" smtClean="0"/>
              <a:t>login</a:t>
            </a:r>
            <a:r>
              <a:rPr lang="pt-BR" sz="2200" b="1" dirty="0" smtClean="0"/>
              <a:t> e senha </a:t>
            </a:r>
            <a:r>
              <a:rPr lang="pt-BR" sz="2200" dirty="0" smtClean="0"/>
              <a:t>para cada avaliador e verificador que participará neste ciclo.</a:t>
            </a:r>
          </a:p>
        </p:txBody>
      </p:sp>
      <p:sp>
        <p:nvSpPr>
          <p:cNvPr id="6" name="Retângulo de cantos arredondados 5"/>
          <p:cNvSpPr/>
          <p:nvPr/>
        </p:nvSpPr>
        <p:spPr>
          <a:xfrm>
            <a:off x="357188" y="214290"/>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Avaliadores e Verificadores </a:t>
            </a:r>
          </a:p>
        </p:txBody>
      </p:sp>
      <p:sp>
        <p:nvSpPr>
          <p:cNvPr id="5" name="Espaço Reservado para Número de Slide 3"/>
          <p:cNvSpPr>
            <a:spLocks noGrp="1"/>
          </p:cNvSpPr>
          <p:nvPr>
            <p:ph type="sldNum" sz="quarter" idx="16"/>
          </p:nvPr>
        </p:nvSpPr>
        <p:spPr/>
        <p:txBody>
          <a:bodyPr/>
          <a:lstStyle/>
          <a:p>
            <a:pPr algn="r">
              <a:defRPr/>
            </a:pPr>
            <a:fld id="{3EDE0C36-3244-4AEE-A3B6-36B65C194AD5}" type="slidenum">
              <a:rPr lang="pt-BR" sz="1400" smtClean="0">
                <a:latin typeface="+mn-lt"/>
              </a:rPr>
              <a:pPr algn="r">
                <a:defRPr/>
              </a:pPr>
              <a:t>17</a:t>
            </a:fld>
            <a:endParaRPr lang="pt-BR" sz="1400" dirty="0">
              <a:latin typeface="+mn-lt"/>
            </a:endParaRPr>
          </a:p>
        </p:txBody>
      </p:sp>
      <p:sp>
        <p:nvSpPr>
          <p:cNvPr id="7" name="CaixaDeTexto 6"/>
          <p:cNvSpPr txBox="1"/>
          <p:nvPr/>
        </p:nvSpPr>
        <p:spPr>
          <a:xfrm>
            <a:off x="250825" y="6381750"/>
            <a:ext cx="8081963" cy="369888"/>
          </a:xfrm>
          <a:prstGeom prst="rect">
            <a:avLst/>
          </a:prstGeom>
          <a:noFill/>
          <a:ln w="28575">
            <a:noFill/>
          </a:ln>
        </p:spPr>
        <p:txBody>
          <a:bodyPr wrap="none">
            <a:spAutoFit/>
          </a:bodyPr>
          <a:lstStyle/>
          <a:p>
            <a:pPr>
              <a:defRPr/>
            </a:pPr>
            <a:r>
              <a:rPr lang="pt-BR" b="1" dirty="0">
                <a:solidFill>
                  <a:srgbClr val="FF0000"/>
                </a:solidFill>
                <a:latin typeface="+mn-lt"/>
              </a:rPr>
              <a:t>O aluno deve preencher os documentos ao final do curso e entregá-los ao instrutor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tângulo de cantos arredondados 5"/>
          <p:cNvSpPr/>
          <p:nvPr/>
        </p:nvSpPr>
        <p:spPr>
          <a:xfrm>
            <a:off x="357188" y="412750"/>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Banca Avaliadora</a:t>
            </a:r>
          </a:p>
        </p:txBody>
      </p:sp>
      <p:sp>
        <p:nvSpPr>
          <p:cNvPr id="7" name="Retângulo 6"/>
          <p:cNvSpPr/>
          <p:nvPr/>
        </p:nvSpPr>
        <p:spPr>
          <a:xfrm>
            <a:off x="611188" y="1628775"/>
            <a:ext cx="5724525" cy="461963"/>
          </a:xfrm>
          <a:prstGeom prst="rect">
            <a:avLst/>
          </a:prstGeom>
        </p:spPr>
        <p:txBody>
          <a:bodyPr>
            <a:spAutoFit/>
          </a:bodyPr>
          <a:lstStyle/>
          <a:p>
            <a:pPr>
              <a:defRPr/>
            </a:pPr>
            <a:r>
              <a:rPr lang="pt-BR" sz="2400" dirty="0">
                <a:latin typeface="+mn-lt"/>
              </a:rPr>
              <a:t>A Banca Avaliadora é formada pelos...</a:t>
            </a:r>
          </a:p>
        </p:txBody>
      </p:sp>
      <p:sp>
        <p:nvSpPr>
          <p:cNvPr id="8" name="Retângulo 7"/>
          <p:cNvSpPr/>
          <p:nvPr/>
        </p:nvSpPr>
        <p:spPr>
          <a:xfrm>
            <a:off x="2843213" y="5876925"/>
            <a:ext cx="6156325" cy="830263"/>
          </a:xfrm>
          <a:prstGeom prst="rect">
            <a:avLst/>
          </a:prstGeom>
        </p:spPr>
        <p:txBody>
          <a:bodyPr>
            <a:spAutoFit/>
          </a:bodyPr>
          <a:lstStyle/>
          <a:p>
            <a:pPr>
              <a:defRPr/>
            </a:pPr>
            <a:r>
              <a:rPr lang="pt-BR" sz="2400" dirty="0">
                <a:latin typeface="+mn-lt"/>
              </a:rPr>
              <a:t>... e cada um tem seu papel e importância neste processo.</a:t>
            </a:r>
          </a:p>
        </p:txBody>
      </p:sp>
      <p:sp>
        <p:nvSpPr>
          <p:cNvPr id="10" name="Espaço Reservado para Número de Slide 3"/>
          <p:cNvSpPr>
            <a:spLocks noGrp="1"/>
          </p:cNvSpPr>
          <p:nvPr>
            <p:ph type="sldNum" sz="quarter" idx="16"/>
          </p:nvPr>
        </p:nvSpPr>
        <p:spPr/>
        <p:txBody>
          <a:bodyPr/>
          <a:lstStyle/>
          <a:p>
            <a:pPr algn="r">
              <a:defRPr/>
            </a:pPr>
            <a:fld id="{8C7597C0-343E-4845-A336-4C385B8691AD}" type="slidenum">
              <a:rPr lang="pt-BR" sz="1400" smtClean="0">
                <a:latin typeface="+mn-lt"/>
              </a:rPr>
              <a:pPr algn="r">
                <a:defRPr/>
              </a:pPr>
              <a:t>18</a:t>
            </a:fld>
            <a:endParaRPr lang="pt-BR" sz="1400" dirty="0">
              <a:latin typeface="+mn-lt"/>
            </a:endParaRPr>
          </a:p>
        </p:txBody>
      </p:sp>
      <p:sp>
        <p:nvSpPr>
          <p:cNvPr id="9" name="Retângulo de cantos arredondados 8"/>
          <p:cNvSpPr/>
          <p:nvPr/>
        </p:nvSpPr>
        <p:spPr>
          <a:xfrm>
            <a:off x="2483768" y="2492896"/>
            <a:ext cx="648072" cy="2880320"/>
          </a:xfrm>
          <a:prstGeom prst="roundRect">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vert="vert270" anchor="ctr"/>
          <a:lstStyle/>
          <a:p>
            <a:pPr algn="ctr">
              <a:defRPr/>
            </a:pPr>
            <a:r>
              <a:rPr lang="pt-BR" sz="2400" b="1" dirty="0">
                <a:solidFill>
                  <a:schemeClr val="tx1"/>
                </a:solidFill>
              </a:rPr>
              <a:t>Gestor Estadual</a:t>
            </a:r>
          </a:p>
        </p:txBody>
      </p:sp>
      <p:sp>
        <p:nvSpPr>
          <p:cNvPr id="11" name="Retângulo de cantos arredondados 10"/>
          <p:cNvSpPr/>
          <p:nvPr/>
        </p:nvSpPr>
        <p:spPr>
          <a:xfrm>
            <a:off x="3275856" y="2492896"/>
            <a:ext cx="2592288" cy="648072"/>
          </a:xfrm>
          <a:prstGeom prst="roundRect">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anchor="ctr"/>
          <a:lstStyle/>
          <a:p>
            <a:pPr algn="ctr">
              <a:defRPr/>
            </a:pPr>
            <a:r>
              <a:rPr lang="pt-BR" sz="2400" b="1" dirty="0">
                <a:solidFill>
                  <a:schemeClr val="tx1"/>
                </a:solidFill>
              </a:rPr>
              <a:t>Avaliadores</a:t>
            </a:r>
          </a:p>
        </p:txBody>
      </p:sp>
      <p:sp>
        <p:nvSpPr>
          <p:cNvPr id="12" name="Retângulo de cantos arredondados 11"/>
          <p:cNvSpPr/>
          <p:nvPr/>
        </p:nvSpPr>
        <p:spPr>
          <a:xfrm>
            <a:off x="3275856" y="4725144"/>
            <a:ext cx="2592288" cy="648072"/>
          </a:xfrm>
          <a:prstGeom prst="roundRect">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anchor="ctr"/>
          <a:lstStyle/>
          <a:p>
            <a:pPr algn="ctr">
              <a:defRPr/>
            </a:pPr>
            <a:r>
              <a:rPr lang="pt-BR" sz="2400" b="1" dirty="0">
                <a:solidFill>
                  <a:schemeClr val="tx1"/>
                </a:solidFill>
              </a:rPr>
              <a:t>Juízes</a:t>
            </a:r>
          </a:p>
        </p:txBody>
      </p:sp>
      <p:sp>
        <p:nvSpPr>
          <p:cNvPr id="13" name="Retângulo de cantos arredondados 12"/>
          <p:cNvSpPr/>
          <p:nvPr/>
        </p:nvSpPr>
        <p:spPr>
          <a:xfrm>
            <a:off x="3275856" y="3613492"/>
            <a:ext cx="2592288" cy="648072"/>
          </a:xfrm>
          <a:prstGeom prst="roundRect">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anchor="ctr"/>
          <a:lstStyle/>
          <a:p>
            <a:pPr algn="ctr">
              <a:defRPr/>
            </a:pPr>
            <a:r>
              <a:rPr lang="pt-BR" sz="2400" b="1" dirty="0">
                <a:solidFill>
                  <a:schemeClr val="tx1"/>
                </a:solidFill>
              </a:rPr>
              <a:t>Verificadores</a:t>
            </a:r>
          </a:p>
        </p:txBody>
      </p:sp>
      <p:sp>
        <p:nvSpPr>
          <p:cNvPr id="14" name="Seta para baixo 13"/>
          <p:cNvSpPr/>
          <p:nvPr/>
        </p:nvSpPr>
        <p:spPr>
          <a:xfrm>
            <a:off x="4427538" y="3213100"/>
            <a:ext cx="288925" cy="360363"/>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5" name="Seta para baixo 14"/>
          <p:cNvSpPr/>
          <p:nvPr/>
        </p:nvSpPr>
        <p:spPr>
          <a:xfrm>
            <a:off x="4427538" y="4349750"/>
            <a:ext cx="288925" cy="360363"/>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tângulo de cantos arredondados 4"/>
          <p:cNvSpPr/>
          <p:nvPr/>
        </p:nvSpPr>
        <p:spPr>
          <a:xfrm>
            <a:off x="357188" y="37306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Papel do Avaliador</a:t>
            </a:r>
          </a:p>
        </p:txBody>
      </p:sp>
      <p:graphicFrame>
        <p:nvGraphicFramePr>
          <p:cNvPr id="4" name="Tabela 3"/>
          <p:cNvGraphicFramePr>
            <a:graphicFrameLocks noGrp="1"/>
          </p:cNvGraphicFramePr>
          <p:nvPr/>
        </p:nvGraphicFramePr>
        <p:xfrm>
          <a:off x="611560" y="1577300"/>
          <a:ext cx="7920880" cy="4416552"/>
        </p:xfrm>
        <a:graphic>
          <a:graphicData uri="http://schemas.openxmlformats.org/drawingml/2006/table">
            <a:tbl>
              <a:tblPr/>
              <a:tblGrid>
                <a:gridCol w="2436684"/>
                <a:gridCol w="2891487"/>
                <a:gridCol w="2592709"/>
              </a:tblGrid>
              <a:tr h="120835">
                <a:tc>
                  <a:txBody>
                    <a:bodyPr/>
                    <a:lstStyle/>
                    <a:p>
                      <a:pPr algn="ctr">
                        <a:lnSpc>
                          <a:spcPct val="115000"/>
                        </a:lnSpc>
                        <a:spcAft>
                          <a:spcPts val="0"/>
                        </a:spcAft>
                      </a:pPr>
                      <a:r>
                        <a:rPr lang="pt-BR" sz="1800" b="1" dirty="0">
                          <a:solidFill>
                            <a:srgbClr val="FFFFFF"/>
                          </a:solidFill>
                          <a:latin typeface="Calibri"/>
                          <a:ea typeface="Calibri"/>
                          <a:cs typeface="Arial"/>
                        </a:rPr>
                        <a:t>Função</a:t>
                      </a:r>
                      <a:endParaRPr lang="pt-BR" sz="1800" dirty="0">
                        <a:latin typeface="Calibri"/>
                        <a:ea typeface="Calibri"/>
                        <a:cs typeface="Times New Roman"/>
                      </a:endParaRPr>
                    </a:p>
                  </a:txBody>
                  <a:tcPr marL="19701" marR="197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F497A"/>
                    </a:solidFill>
                  </a:tcPr>
                </a:tc>
                <a:tc>
                  <a:txBody>
                    <a:bodyPr/>
                    <a:lstStyle/>
                    <a:p>
                      <a:pPr algn="ctr">
                        <a:lnSpc>
                          <a:spcPct val="115000"/>
                        </a:lnSpc>
                        <a:spcAft>
                          <a:spcPts val="0"/>
                        </a:spcAft>
                      </a:pPr>
                      <a:r>
                        <a:rPr lang="pt-BR" sz="1800" b="1">
                          <a:solidFill>
                            <a:srgbClr val="FFFFFF"/>
                          </a:solidFill>
                          <a:latin typeface="Calibri"/>
                          <a:ea typeface="Calibri"/>
                          <a:cs typeface="Arial"/>
                        </a:rPr>
                        <a:t>Responsabilidades</a:t>
                      </a:r>
                      <a:endParaRPr lang="pt-BR" sz="1800">
                        <a:latin typeface="Calibri"/>
                        <a:ea typeface="Calibri"/>
                        <a:cs typeface="Times New Roman"/>
                      </a:endParaRPr>
                    </a:p>
                  </a:txBody>
                  <a:tcPr marL="19701" marR="197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F497A"/>
                    </a:solidFill>
                  </a:tcPr>
                </a:tc>
                <a:tc>
                  <a:txBody>
                    <a:bodyPr/>
                    <a:lstStyle/>
                    <a:p>
                      <a:pPr algn="ctr">
                        <a:lnSpc>
                          <a:spcPct val="115000"/>
                        </a:lnSpc>
                        <a:spcAft>
                          <a:spcPts val="0"/>
                        </a:spcAft>
                      </a:pPr>
                      <a:r>
                        <a:rPr lang="pt-BR" sz="1800" b="1" dirty="0">
                          <a:solidFill>
                            <a:srgbClr val="FFFFFF"/>
                          </a:solidFill>
                          <a:latin typeface="Calibri"/>
                          <a:ea typeface="Calibri"/>
                          <a:cs typeface="Arial"/>
                        </a:rPr>
                        <a:t>Procedimento a ser seguido</a:t>
                      </a:r>
                      <a:endParaRPr lang="pt-BR" sz="1800" dirty="0">
                        <a:latin typeface="Calibri"/>
                        <a:ea typeface="Calibri"/>
                        <a:cs typeface="Times New Roman"/>
                      </a:endParaRPr>
                    </a:p>
                  </a:txBody>
                  <a:tcPr marL="19701" marR="197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F497A"/>
                    </a:solidFill>
                  </a:tcPr>
                </a:tc>
              </a:tr>
              <a:tr h="996891">
                <a:tc>
                  <a:txBody>
                    <a:bodyPr/>
                    <a:lstStyle/>
                    <a:p>
                      <a:pPr>
                        <a:lnSpc>
                          <a:spcPct val="115000"/>
                        </a:lnSpc>
                        <a:spcBef>
                          <a:spcPts val="600"/>
                        </a:spcBef>
                        <a:spcAft>
                          <a:spcPts val="600"/>
                        </a:spcAft>
                      </a:pPr>
                      <a:r>
                        <a:rPr lang="pt-BR" sz="1800" dirty="0">
                          <a:solidFill>
                            <a:srgbClr val="000000"/>
                          </a:solidFill>
                          <a:latin typeface="Calibri"/>
                          <a:ea typeface="Calibri"/>
                          <a:cs typeface="Arial"/>
                        </a:rPr>
                        <a:t>Pontuar os relatos por meio de identificação das evidências relatadas e inserir no sistema do Prêmio</a:t>
                      </a:r>
                      <a:endParaRPr lang="pt-BR" sz="1800" dirty="0">
                        <a:latin typeface="Calibri"/>
                        <a:ea typeface="Calibri"/>
                        <a:cs typeface="Times New Roman"/>
                      </a:endParaRPr>
                    </a:p>
                  </a:txBody>
                  <a:tcPr marL="19701" marR="197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l">
                        <a:spcAft>
                          <a:spcPts val="0"/>
                        </a:spcAft>
                        <a:buFont typeface="Symbol"/>
                        <a:buChar char=""/>
                        <a:tabLst>
                          <a:tab pos="151765" algn="l"/>
                        </a:tabLst>
                      </a:pPr>
                      <a:r>
                        <a:rPr lang="pt-BR" sz="1800" dirty="0">
                          <a:latin typeface="Calibri"/>
                          <a:ea typeface="Times New Roman"/>
                          <a:cs typeface="Arial"/>
                        </a:rPr>
                        <a:t>Cumprir o Código de Ética;</a:t>
                      </a:r>
                      <a:endParaRPr lang="pt-BR" sz="1800" dirty="0">
                        <a:latin typeface="Arial"/>
                        <a:ea typeface="Times New Roman"/>
                        <a:cs typeface="Times New Roman"/>
                      </a:endParaRPr>
                    </a:p>
                    <a:p>
                      <a:pPr marL="342900" lvl="0" indent="-342900" algn="l">
                        <a:spcAft>
                          <a:spcPts val="0"/>
                        </a:spcAft>
                        <a:buFont typeface="Symbol"/>
                        <a:buChar char=""/>
                        <a:tabLst>
                          <a:tab pos="151765" algn="l"/>
                        </a:tabLst>
                      </a:pPr>
                      <a:r>
                        <a:rPr lang="pt-BR" sz="1800" dirty="0">
                          <a:latin typeface="Calibri"/>
                          <a:ea typeface="Times New Roman"/>
                          <a:cs typeface="Arial"/>
                        </a:rPr>
                        <a:t>Realizar a avaliação;</a:t>
                      </a:r>
                      <a:endParaRPr lang="pt-BR" sz="1800" dirty="0">
                        <a:latin typeface="Arial"/>
                        <a:ea typeface="Times New Roman"/>
                        <a:cs typeface="Times New Roman"/>
                      </a:endParaRPr>
                    </a:p>
                    <a:p>
                      <a:pPr marL="342900" lvl="0" indent="-342900" algn="l">
                        <a:spcAft>
                          <a:spcPts val="0"/>
                        </a:spcAft>
                        <a:buFont typeface="Symbol"/>
                        <a:buChar char=""/>
                        <a:tabLst>
                          <a:tab pos="151765" algn="l"/>
                        </a:tabLst>
                      </a:pPr>
                      <a:r>
                        <a:rPr lang="pt-BR" sz="1800" dirty="0">
                          <a:latin typeface="Calibri"/>
                          <a:ea typeface="Times New Roman"/>
                          <a:cs typeface="Arial"/>
                        </a:rPr>
                        <a:t>Seguir as recomendações do Manual </a:t>
                      </a:r>
                      <a:r>
                        <a:rPr lang="pt-BR" sz="1800" dirty="0" smtClean="0">
                          <a:latin typeface="Calibri"/>
                          <a:ea typeface="Times New Roman"/>
                          <a:cs typeface="Arial"/>
                        </a:rPr>
                        <a:t>da Banca Avaliadora;</a:t>
                      </a:r>
                      <a:endParaRPr lang="pt-BR" sz="1800" dirty="0">
                        <a:latin typeface="Arial"/>
                        <a:ea typeface="Times New Roman"/>
                        <a:cs typeface="Times New Roman"/>
                      </a:endParaRPr>
                    </a:p>
                    <a:p>
                      <a:pPr marL="342900" lvl="0" indent="-342900" algn="l">
                        <a:spcAft>
                          <a:spcPts val="0"/>
                        </a:spcAft>
                        <a:buFont typeface="Symbol"/>
                        <a:buChar char=""/>
                        <a:tabLst>
                          <a:tab pos="151765" algn="l"/>
                        </a:tabLst>
                      </a:pPr>
                      <a:r>
                        <a:rPr lang="pt-BR" sz="1800" dirty="0">
                          <a:latin typeface="Calibri"/>
                          <a:ea typeface="Times New Roman"/>
                          <a:cs typeface="Arial"/>
                        </a:rPr>
                        <a:t>Cumprir os prazos da coordenação do Prêmio;</a:t>
                      </a:r>
                      <a:endParaRPr lang="pt-BR" sz="1800" dirty="0">
                        <a:latin typeface="Arial"/>
                        <a:ea typeface="Times New Roman"/>
                        <a:cs typeface="Times New Roman"/>
                      </a:endParaRPr>
                    </a:p>
                    <a:p>
                      <a:pPr marL="342900" lvl="0" indent="-342900" algn="l">
                        <a:spcAft>
                          <a:spcPts val="0"/>
                        </a:spcAft>
                        <a:buFont typeface="Symbol"/>
                        <a:buChar char=""/>
                        <a:tabLst>
                          <a:tab pos="151765" algn="l"/>
                        </a:tabLst>
                      </a:pPr>
                      <a:r>
                        <a:rPr lang="pt-BR" sz="1800" dirty="0">
                          <a:latin typeface="Calibri"/>
                          <a:ea typeface="Times New Roman"/>
                          <a:cs typeface="Arial"/>
                        </a:rPr>
                        <a:t>Em caso de dúvida sobre o processo, contatar o </a:t>
                      </a:r>
                      <a:r>
                        <a:rPr lang="pt-BR" sz="1800" dirty="0" smtClean="0">
                          <a:latin typeface="Calibri"/>
                          <a:ea typeface="Times New Roman"/>
                          <a:cs typeface="Arial"/>
                        </a:rPr>
                        <a:t> </a:t>
                      </a:r>
                      <a:r>
                        <a:rPr lang="pt-BR" sz="1800" dirty="0">
                          <a:latin typeface="Calibri"/>
                          <a:ea typeface="Times New Roman"/>
                          <a:cs typeface="Arial"/>
                        </a:rPr>
                        <a:t>gestor do prêmio.</a:t>
                      </a:r>
                      <a:endParaRPr lang="pt-BR" sz="1800" dirty="0">
                        <a:latin typeface="Arial"/>
                        <a:ea typeface="Times New Roman"/>
                        <a:cs typeface="Times New Roman"/>
                      </a:endParaRPr>
                    </a:p>
                  </a:txBody>
                  <a:tcPr marL="19701" marR="197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nSpc>
                          <a:spcPct val="115000"/>
                        </a:lnSpc>
                        <a:spcAft>
                          <a:spcPts val="0"/>
                        </a:spcAft>
                        <a:buFont typeface="Symbol"/>
                        <a:buChar char=""/>
                        <a:tabLst>
                          <a:tab pos="106680" algn="l"/>
                        </a:tabLst>
                      </a:pPr>
                      <a:r>
                        <a:rPr lang="pt-BR" sz="1800" dirty="0">
                          <a:solidFill>
                            <a:srgbClr val="000000"/>
                          </a:solidFill>
                          <a:latin typeface="Calibri"/>
                          <a:ea typeface="Calibri"/>
                          <a:cs typeface="Arial"/>
                        </a:rPr>
                        <a:t>Leitura do relato identificando aspectos gerais dos critérios e requisitos (anotar no próprio material)</a:t>
                      </a:r>
                      <a:endParaRPr lang="pt-BR" sz="1800" dirty="0">
                        <a:latin typeface="Calibri"/>
                        <a:ea typeface="Calibri"/>
                        <a:cs typeface="Times New Roman"/>
                      </a:endParaRPr>
                    </a:p>
                    <a:p>
                      <a:pPr marL="342900" lvl="0" indent="-342900">
                        <a:lnSpc>
                          <a:spcPct val="115000"/>
                        </a:lnSpc>
                        <a:spcAft>
                          <a:spcPts val="0"/>
                        </a:spcAft>
                        <a:buFont typeface="Symbol"/>
                        <a:buChar char=""/>
                        <a:tabLst>
                          <a:tab pos="106680" algn="l"/>
                        </a:tabLst>
                      </a:pPr>
                      <a:r>
                        <a:rPr lang="pt-BR" sz="1800" dirty="0">
                          <a:solidFill>
                            <a:srgbClr val="000000"/>
                          </a:solidFill>
                          <a:latin typeface="Calibri"/>
                          <a:ea typeface="Calibri"/>
                          <a:cs typeface="Arial"/>
                        </a:rPr>
                        <a:t>Identificação das evidências (Linha </a:t>
                      </a:r>
                      <a:r>
                        <a:rPr lang="pt-BR" sz="1800" dirty="0" smtClean="0">
                          <a:solidFill>
                            <a:srgbClr val="000000"/>
                          </a:solidFill>
                          <a:latin typeface="Calibri"/>
                          <a:ea typeface="Calibri"/>
                          <a:cs typeface="Arial"/>
                        </a:rPr>
                        <a:t>x</a:t>
                      </a:r>
                      <a:r>
                        <a:rPr lang="pt-BR" sz="1800" baseline="0" dirty="0" smtClean="0">
                          <a:solidFill>
                            <a:srgbClr val="000000"/>
                          </a:solidFill>
                          <a:latin typeface="Calibri"/>
                          <a:ea typeface="Calibri"/>
                          <a:cs typeface="Arial"/>
                        </a:rPr>
                        <a:t> a y</a:t>
                      </a:r>
                      <a:r>
                        <a:rPr lang="pt-BR" sz="1800" dirty="0" smtClean="0">
                          <a:solidFill>
                            <a:srgbClr val="000000"/>
                          </a:solidFill>
                          <a:latin typeface="Calibri"/>
                          <a:ea typeface="Calibri"/>
                          <a:cs typeface="Arial"/>
                        </a:rPr>
                        <a:t>), </a:t>
                      </a:r>
                      <a:r>
                        <a:rPr lang="pt-BR" sz="1800" dirty="0">
                          <a:solidFill>
                            <a:srgbClr val="000000"/>
                          </a:solidFill>
                          <a:latin typeface="Calibri"/>
                          <a:ea typeface="Calibri"/>
                          <a:cs typeface="Arial"/>
                        </a:rPr>
                        <a:t>no Instrumento de Avaliação (</a:t>
                      </a:r>
                      <a:r>
                        <a:rPr lang="pt-BR" sz="1800" kern="1200" dirty="0">
                          <a:solidFill>
                            <a:srgbClr val="000000"/>
                          </a:solidFill>
                          <a:latin typeface="Calibri"/>
                          <a:ea typeface="Calibri"/>
                          <a:cs typeface="Arial"/>
                        </a:rPr>
                        <a:t>anexo </a:t>
                      </a:r>
                      <a:r>
                        <a:rPr lang="pt-BR" sz="1800" kern="1200" dirty="0" smtClean="0">
                          <a:solidFill>
                            <a:srgbClr val="000000"/>
                          </a:solidFill>
                          <a:latin typeface="Calibri"/>
                          <a:ea typeface="Calibri"/>
                          <a:cs typeface="Arial"/>
                        </a:rPr>
                        <a:t>5.5</a:t>
                      </a:r>
                      <a:r>
                        <a:rPr lang="pt-BR" sz="1800" dirty="0" smtClean="0">
                          <a:solidFill>
                            <a:srgbClr val="000000"/>
                          </a:solidFill>
                          <a:latin typeface="Calibri"/>
                          <a:ea typeface="Calibri"/>
                          <a:cs typeface="Arial"/>
                        </a:rPr>
                        <a:t>), </a:t>
                      </a:r>
                      <a:r>
                        <a:rPr lang="pt-BR" sz="1800" dirty="0">
                          <a:solidFill>
                            <a:srgbClr val="000000"/>
                          </a:solidFill>
                          <a:latin typeface="Calibri"/>
                          <a:ea typeface="Calibri"/>
                          <a:cs typeface="Arial"/>
                        </a:rPr>
                        <a:t>respectivas a cada item, inserindo no sistema do Prêmio</a:t>
                      </a:r>
                      <a:endParaRPr lang="pt-BR" sz="1800" dirty="0">
                        <a:latin typeface="Calibri"/>
                        <a:ea typeface="Calibri"/>
                        <a:cs typeface="Times New Roman"/>
                      </a:endParaRPr>
                    </a:p>
                  </a:txBody>
                  <a:tcPr marL="19701" marR="197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Espaço Reservado para Número de Slide 3"/>
          <p:cNvSpPr>
            <a:spLocks noGrp="1"/>
          </p:cNvSpPr>
          <p:nvPr>
            <p:ph type="sldNum" sz="quarter" idx="16"/>
          </p:nvPr>
        </p:nvSpPr>
        <p:spPr/>
        <p:txBody>
          <a:bodyPr/>
          <a:lstStyle/>
          <a:p>
            <a:pPr algn="r">
              <a:defRPr/>
            </a:pPr>
            <a:fld id="{86BA06E1-ECB1-4EBA-A247-83B19A25AB53}" type="slidenum">
              <a:rPr lang="pt-BR" sz="1400" smtClean="0">
                <a:latin typeface="+mn-lt"/>
              </a:rPr>
              <a:pPr algn="r">
                <a:defRPr/>
              </a:pPr>
              <a:t>19</a:t>
            </a:fld>
            <a:endParaRPr lang="pt-BR" sz="1400" dirty="0">
              <a:latin typeface="+mn-l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4"/>
          <p:cNvSpPr>
            <a:spLocks noGrp="1" noChangeArrowheads="1"/>
          </p:cNvSpPr>
          <p:nvPr>
            <p:ph idx="1"/>
          </p:nvPr>
        </p:nvSpPr>
        <p:spPr>
          <a:xfrm>
            <a:off x="323850" y="1916113"/>
            <a:ext cx="8424863" cy="2593975"/>
          </a:xfrm>
        </p:spPr>
        <p:txBody>
          <a:bodyPr/>
          <a:lstStyle/>
          <a:p>
            <a:pPr marL="0" indent="0" algn="ctr" eaLnBrk="1" hangingPunct="1">
              <a:lnSpc>
                <a:spcPct val="150000"/>
              </a:lnSpc>
              <a:buFontTx/>
              <a:buNone/>
            </a:pPr>
            <a:r>
              <a:rPr lang="pt-BR" dirty="0" smtClean="0"/>
              <a:t>Capacitar os </a:t>
            </a:r>
            <a:r>
              <a:rPr lang="pt-BR" b="1" dirty="0" smtClean="0"/>
              <a:t>participantes</a:t>
            </a:r>
            <a:r>
              <a:rPr lang="pt-BR" dirty="0" smtClean="0"/>
              <a:t> para a </a:t>
            </a:r>
            <a:r>
              <a:rPr lang="pt-BR" b="1" dirty="0" smtClean="0"/>
              <a:t>análise de relatos </a:t>
            </a:r>
            <a:r>
              <a:rPr lang="pt-BR" dirty="0" smtClean="0"/>
              <a:t>e para </a:t>
            </a:r>
            <a:r>
              <a:rPr lang="pt-BR" b="1" dirty="0" smtClean="0"/>
              <a:t>a visita de verificação, evidenciando os requisitos</a:t>
            </a:r>
            <a:r>
              <a:rPr lang="pt-BR" dirty="0" smtClean="0"/>
              <a:t> solicitados nos Critérios de Avaliação do </a:t>
            </a:r>
            <a:r>
              <a:rPr lang="pt-BR" b="1" dirty="0" smtClean="0"/>
              <a:t>Prêmio SEBRAE Mulher de Negócios – Ciclo 2013</a:t>
            </a:r>
            <a:r>
              <a:rPr lang="pt-BR" dirty="0" smtClean="0"/>
              <a:t>.</a:t>
            </a:r>
          </a:p>
        </p:txBody>
      </p:sp>
      <p:sp>
        <p:nvSpPr>
          <p:cNvPr id="6" name="Retângulo de cantos arredondados 5"/>
          <p:cNvSpPr/>
          <p:nvPr/>
        </p:nvSpPr>
        <p:spPr>
          <a:xfrm>
            <a:off x="357188" y="40481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Objetivos</a:t>
            </a:r>
          </a:p>
        </p:txBody>
      </p:sp>
      <p:sp>
        <p:nvSpPr>
          <p:cNvPr id="5" name="Espaço Reservado para Número de Slide 3"/>
          <p:cNvSpPr>
            <a:spLocks noGrp="1"/>
          </p:cNvSpPr>
          <p:nvPr>
            <p:ph type="sldNum" sz="quarter" idx="16"/>
          </p:nvPr>
        </p:nvSpPr>
        <p:spPr/>
        <p:txBody>
          <a:bodyPr/>
          <a:lstStyle/>
          <a:p>
            <a:pPr algn="r">
              <a:defRPr/>
            </a:pPr>
            <a:fld id="{AAD6BE81-8294-4B32-BA2B-25D9A0A7187A}" type="slidenum">
              <a:rPr lang="pt-BR" sz="1400" smtClean="0">
                <a:latin typeface="+mn-lt"/>
              </a:rPr>
              <a:pPr algn="r">
                <a:defRPr/>
              </a:pPr>
              <a:t>2</a:t>
            </a:fld>
            <a:endParaRPr lang="pt-BR" sz="1400" dirty="0">
              <a:latin typeface="+mn-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tângulo de cantos arredondados 4"/>
          <p:cNvSpPr/>
          <p:nvPr/>
        </p:nvSpPr>
        <p:spPr>
          <a:xfrm>
            <a:off x="357188" y="37306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Papel do Verificador</a:t>
            </a:r>
          </a:p>
        </p:txBody>
      </p:sp>
      <p:graphicFrame>
        <p:nvGraphicFramePr>
          <p:cNvPr id="7" name="Tabela 6"/>
          <p:cNvGraphicFramePr>
            <a:graphicFrameLocks noGrp="1"/>
          </p:cNvGraphicFramePr>
          <p:nvPr/>
        </p:nvGraphicFramePr>
        <p:xfrm>
          <a:off x="395536" y="1474428"/>
          <a:ext cx="8424936" cy="4978908"/>
        </p:xfrm>
        <a:graphic>
          <a:graphicData uri="http://schemas.openxmlformats.org/drawingml/2006/table">
            <a:tbl>
              <a:tblPr/>
              <a:tblGrid>
                <a:gridCol w="2591746"/>
                <a:gridCol w="2776355"/>
                <a:gridCol w="3056835"/>
              </a:tblGrid>
              <a:tr h="120835">
                <a:tc>
                  <a:txBody>
                    <a:bodyPr/>
                    <a:lstStyle/>
                    <a:p>
                      <a:pPr algn="ctr">
                        <a:lnSpc>
                          <a:spcPct val="115000"/>
                        </a:lnSpc>
                        <a:spcAft>
                          <a:spcPts val="0"/>
                        </a:spcAft>
                      </a:pPr>
                      <a:r>
                        <a:rPr lang="pt-BR" sz="1800" b="1" dirty="0">
                          <a:solidFill>
                            <a:srgbClr val="FFFFFF"/>
                          </a:solidFill>
                          <a:latin typeface="Calibri"/>
                          <a:ea typeface="Calibri"/>
                          <a:cs typeface="Arial"/>
                        </a:rPr>
                        <a:t>Função</a:t>
                      </a:r>
                      <a:endParaRPr lang="pt-BR" sz="1800" dirty="0">
                        <a:latin typeface="Calibri"/>
                        <a:ea typeface="Calibri"/>
                        <a:cs typeface="Times New Roman"/>
                      </a:endParaRPr>
                    </a:p>
                  </a:txBody>
                  <a:tcPr marL="19701" marR="197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F497A"/>
                    </a:solidFill>
                  </a:tcPr>
                </a:tc>
                <a:tc>
                  <a:txBody>
                    <a:bodyPr/>
                    <a:lstStyle/>
                    <a:p>
                      <a:pPr algn="ctr">
                        <a:lnSpc>
                          <a:spcPct val="115000"/>
                        </a:lnSpc>
                        <a:spcAft>
                          <a:spcPts val="0"/>
                        </a:spcAft>
                      </a:pPr>
                      <a:r>
                        <a:rPr lang="pt-BR" sz="1800" b="1">
                          <a:solidFill>
                            <a:srgbClr val="FFFFFF"/>
                          </a:solidFill>
                          <a:latin typeface="Calibri"/>
                          <a:ea typeface="Calibri"/>
                          <a:cs typeface="Arial"/>
                        </a:rPr>
                        <a:t>Responsabilidades</a:t>
                      </a:r>
                      <a:endParaRPr lang="pt-BR" sz="1800">
                        <a:latin typeface="Calibri"/>
                        <a:ea typeface="Calibri"/>
                        <a:cs typeface="Times New Roman"/>
                      </a:endParaRPr>
                    </a:p>
                  </a:txBody>
                  <a:tcPr marL="19701" marR="197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F497A"/>
                    </a:solidFill>
                  </a:tcPr>
                </a:tc>
                <a:tc>
                  <a:txBody>
                    <a:bodyPr/>
                    <a:lstStyle/>
                    <a:p>
                      <a:pPr algn="ctr">
                        <a:lnSpc>
                          <a:spcPct val="115000"/>
                        </a:lnSpc>
                        <a:spcAft>
                          <a:spcPts val="0"/>
                        </a:spcAft>
                      </a:pPr>
                      <a:r>
                        <a:rPr lang="pt-BR" sz="1800" b="1">
                          <a:solidFill>
                            <a:srgbClr val="FFFFFF"/>
                          </a:solidFill>
                          <a:latin typeface="Calibri"/>
                          <a:ea typeface="Calibri"/>
                          <a:cs typeface="Arial"/>
                        </a:rPr>
                        <a:t>Procedimento a ser seguido</a:t>
                      </a:r>
                      <a:endParaRPr lang="pt-BR" sz="1800">
                        <a:latin typeface="Calibri"/>
                        <a:ea typeface="Calibri"/>
                        <a:cs typeface="Times New Roman"/>
                      </a:endParaRPr>
                    </a:p>
                  </a:txBody>
                  <a:tcPr marL="19701" marR="197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F497A"/>
                    </a:solidFill>
                  </a:tcPr>
                </a:tc>
              </a:tr>
              <a:tr h="1059498">
                <a:tc>
                  <a:txBody>
                    <a:bodyPr/>
                    <a:lstStyle/>
                    <a:p>
                      <a:pPr>
                        <a:lnSpc>
                          <a:spcPct val="115000"/>
                        </a:lnSpc>
                        <a:spcBef>
                          <a:spcPts val="600"/>
                        </a:spcBef>
                        <a:spcAft>
                          <a:spcPts val="600"/>
                        </a:spcAft>
                      </a:pPr>
                      <a:r>
                        <a:rPr lang="pt-BR" sz="1800" dirty="0">
                          <a:latin typeface="Calibri"/>
                          <a:ea typeface="Calibri"/>
                          <a:cs typeface="Times New Roman"/>
                        </a:rPr>
                        <a:t>Ser o elo entre </a:t>
                      </a:r>
                      <a:r>
                        <a:rPr lang="pt-BR" sz="1800" dirty="0" smtClean="0">
                          <a:latin typeface="Calibri"/>
                          <a:ea typeface="Calibri"/>
                          <a:cs typeface="Times New Roman"/>
                        </a:rPr>
                        <a:t>o Avaliador, a </a:t>
                      </a:r>
                      <a:r>
                        <a:rPr lang="pt-BR" sz="1800" dirty="0">
                          <a:latin typeface="Calibri"/>
                          <a:ea typeface="Calibri"/>
                          <a:cs typeface="Times New Roman"/>
                        </a:rPr>
                        <a:t>candidata classificada e a Comissão Julgadora, exercendo um papel fundamental para o sucesso do Prêmio. </a:t>
                      </a:r>
                    </a:p>
                    <a:p>
                      <a:pPr>
                        <a:lnSpc>
                          <a:spcPct val="115000"/>
                        </a:lnSpc>
                        <a:spcBef>
                          <a:spcPts val="600"/>
                        </a:spcBef>
                        <a:spcAft>
                          <a:spcPts val="600"/>
                        </a:spcAft>
                      </a:pPr>
                      <a:r>
                        <a:rPr lang="pt-BR" sz="1800" dirty="0">
                          <a:latin typeface="Calibri"/>
                          <a:ea typeface="Calibri"/>
                          <a:cs typeface="Times New Roman"/>
                        </a:rPr>
                        <a:t>Visitar as instalações da candidata contribuindo por meio das informações identificadas no processo de visita à Comissão Julgadora.</a:t>
                      </a:r>
                    </a:p>
                  </a:txBody>
                  <a:tcPr marL="19701" marR="197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l">
                        <a:spcAft>
                          <a:spcPts val="0"/>
                        </a:spcAft>
                        <a:buFont typeface="Symbol"/>
                        <a:buChar char=""/>
                        <a:tabLst>
                          <a:tab pos="151765" algn="l"/>
                        </a:tabLst>
                      </a:pPr>
                      <a:r>
                        <a:rPr lang="pt-BR" sz="1800" dirty="0">
                          <a:latin typeface="Calibri"/>
                          <a:ea typeface="Times New Roman"/>
                          <a:cs typeface="Arial"/>
                        </a:rPr>
                        <a:t>Cumprir o Código de Ética;</a:t>
                      </a:r>
                      <a:endParaRPr lang="pt-BR" sz="1800" dirty="0">
                        <a:latin typeface="Arial"/>
                        <a:ea typeface="Times New Roman"/>
                        <a:cs typeface="Times New Roman"/>
                      </a:endParaRPr>
                    </a:p>
                    <a:p>
                      <a:pPr marL="342900" lvl="0" indent="-342900" algn="l">
                        <a:spcAft>
                          <a:spcPts val="0"/>
                        </a:spcAft>
                        <a:buFont typeface="Symbol"/>
                        <a:buChar char=""/>
                        <a:tabLst>
                          <a:tab pos="151765" algn="l"/>
                        </a:tabLst>
                      </a:pPr>
                      <a:r>
                        <a:rPr lang="pt-BR" sz="1800" dirty="0">
                          <a:latin typeface="Calibri"/>
                          <a:ea typeface="Times New Roman"/>
                          <a:cs typeface="Arial"/>
                        </a:rPr>
                        <a:t>Realizar a verificação;</a:t>
                      </a:r>
                      <a:endParaRPr lang="pt-BR" sz="1800" dirty="0">
                        <a:latin typeface="Arial"/>
                        <a:ea typeface="Times New Roman"/>
                        <a:cs typeface="Times New Roman"/>
                      </a:endParaRPr>
                    </a:p>
                    <a:p>
                      <a:pPr marL="342900" lvl="0" indent="-342900" algn="l">
                        <a:spcAft>
                          <a:spcPts val="0"/>
                        </a:spcAft>
                        <a:buFont typeface="Symbol"/>
                        <a:buChar char=""/>
                        <a:tabLst>
                          <a:tab pos="151765" algn="l"/>
                        </a:tabLst>
                      </a:pPr>
                      <a:r>
                        <a:rPr lang="pt-BR" sz="1800" dirty="0">
                          <a:latin typeface="Calibri"/>
                          <a:ea typeface="Times New Roman"/>
                          <a:cs typeface="Arial"/>
                        </a:rPr>
                        <a:t>Seguir as recomendações do Manual </a:t>
                      </a:r>
                      <a:r>
                        <a:rPr lang="pt-BR" sz="1800" dirty="0" smtClean="0">
                          <a:latin typeface="Calibri"/>
                          <a:ea typeface="Times New Roman"/>
                          <a:cs typeface="Arial"/>
                        </a:rPr>
                        <a:t>da Banca Avaliadora;</a:t>
                      </a:r>
                      <a:endParaRPr lang="pt-BR" sz="1800" dirty="0">
                        <a:latin typeface="Arial"/>
                        <a:ea typeface="Times New Roman"/>
                        <a:cs typeface="Times New Roman"/>
                      </a:endParaRPr>
                    </a:p>
                    <a:p>
                      <a:pPr marL="342900" lvl="0" indent="-342900" algn="l">
                        <a:spcAft>
                          <a:spcPts val="0"/>
                        </a:spcAft>
                        <a:buFont typeface="Symbol"/>
                        <a:buChar char=""/>
                        <a:tabLst>
                          <a:tab pos="151765" algn="l"/>
                        </a:tabLst>
                      </a:pPr>
                      <a:r>
                        <a:rPr lang="pt-BR" sz="1800" dirty="0">
                          <a:latin typeface="Calibri"/>
                          <a:ea typeface="Times New Roman"/>
                          <a:cs typeface="Arial"/>
                        </a:rPr>
                        <a:t>Cumprir os prazos da coordenação do Prêmio;</a:t>
                      </a:r>
                      <a:endParaRPr lang="pt-BR" sz="1800" dirty="0">
                        <a:latin typeface="Arial"/>
                        <a:ea typeface="Times New Roman"/>
                        <a:cs typeface="Times New Roman"/>
                      </a:endParaRPr>
                    </a:p>
                    <a:p>
                      <a:pPr marL="342900" lvl="0" indent="-342900">
                        <a:lnSpc>
                          <a:spcPct val="115000"/>
                        </a:lnSpc>
                        <a:spcAft>
                          <a:spcPts val="0"/>
                        </a:spcAft>
                        <a:buFont typeface="Symbol"/>
                        <a:buChar char=""/>
                      </a:pPr>
                      <a:r>
                        <a:rPr lang="pt-BR" sz="1800" dirty="0">
                          <a:latin typeface="Calibri"/>
                          <a:ea typeface="Calibri"/>
                          <a:cs typeface="Arial"/>
                        </a:rPr>
                        <a:t>Em caso de dúvida sobre o processo, contatar </a:t>
                      </a:r>
                      <a:r>
                        <a:rPr lang="pt-BR" sz="1800" dirty="0" smtClean="0">
                          <a:latin typeface="Calibri"/>
                          <a:ea typeface="Calibri"/>
                          <a:cs typeface="Arial"/>
                        </a:rPr>
                        <a:t>o </a:t>
                      </a:r>
                      <a:r>
                        <a:rPr lang="pt-BR" sz="1800" dirty="0">
                          <a:latin typeface="Calibri"/>
                          <a:ea typeface="Calibri"/>
                          <a:cs typeface="Arial"/>
                        </a:rPr>
                        <a:t>gestor do prêmio.</a:t>
                      </a:r>
                      <a:endParaRPr lang="pt-BR" sz="1800" dirty="0">
                        <a:latin typeface="Calibri"/>
                        <a:ea typeface="Calibri"/>
                        <a:cs typeface="Times New Roman"/>
                      </a:endParaRPr>
                    </a:p>
                  </a:txBody>
                  <a:tcPr marL="19701" marR="197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l">
                        <a:spcAft>
                          <a:spcPts val="0"/>
                        </a:spcAft>
                        <a:buFont typeface="Symbol"/>
                        <a:buChar char=""/>
                        <a:tabLst>
                          <a:tab pos="151765" algn="l"/>
                        </a:tabLst>
                      </a:pPr>
                      <a:r>
                        <a:rPr lang="pt-BR" sz="1800" dirty="0">
                          <a:latin typeface="Calibri"/>
                          <a:ea typeface="Times New Roman"/>
                          <a:cs typeface="Times New Roman"/>
                        </a:rPr>
                        <a:t>Leitura do relato; </a:t>
                      </a:r>
                      <a:endParaRPr lang="pt-BR" sz="1800" dirty="0">
                        <a:latin typeface="Arial"/>
                        <a:ea typeface="Times New Roman"/>
                        <a:cs typeface="Times New Roman"/>
                      </a:endParaRPr>
                    </a:p>
                    <a:p>
                      <a:pPr marL="342900" lvl="0" indent="-342900" algn="l">
                        <a:spcAft>
                          <a:spcPts val="0"/>
                        </a:spcAft>
                        <a:buFont typeface="Symbol"/>
                        <a:buChar char=""/>
                        <a:tabLst>
                          <a:tab pos="151765" algn="l"/>
                        </a:tabLst>
                      </a:pPr>
                      <a:r>
                        <a:rPr lang="pt-BR" sz="1800" dirty="0">
                          <a:latin typeface="Calibri"/>
                          <a:ea typeface="Times New Roman"/>
                          <a:cs typeface="Times New Roman"/>
                        </a:rPr>
                        <a:t>Na visita, observar, solicitar e registrar informações sobre ações, práticas e procedimentos referentes aos itens dos requisitos de cada </a:t>
                      </a:r>
                      <a:r>
                        <a:rPr lang="pt-BR" sz="1800" dirty="0" smtClean="0">
                          <a:latin typeface="Calibri"/>
                          <a:ea typeface="Times New Roman"/>
                          <a:cs typeface="Times New Roman"/>
                        </a:rPr>
                        <a:t>critério;</a:t>
                      </a:r>
                      <a:endParaRPr lang="pt-BR" sz="1800" dirty="0">
                        <a:latin typeface="Arial"/>
                        <a:ea typeface="Times New Roman"/>
                        <a:cs typeface="Times New Roman"/>
                      </a:endParaRPr>
                    </a:p>
                    <a:p>
                      <a:pPr marL="342900" lvl="0" indent="-342900" algn="l">
                        <a:spcAft>
                          <a:spcPts val="0"/>
                        </a:spcAft>
                        <a:buFont typeface="Symbol"/>
                        <a:buChar char=""/>
                        <a:tabLst>
                          <a:tab pos="151765" algn="l"/>
                        </a:tabLst>
                      </a:pPr>
                      <a:r>
                        <a:rPr lang="pt-BR" sz="1800" dirty="0">
                          <a:latin typeface="Calibri"/>
                          <a:ea typeface="Times New Roman"/>
                          <a:cs typeface="Times New Roman"/>
                        </a:rPr>
                        <a:t>Escrever o comentário referente a cada </a:t>
                      </a:r>
                      <a:r>
                        <a:rPr lang="pt-BR" sz="1800" dirty="0" smtClean="0">
                          <a:latin typeface="Calibri"/>
                          <a:ea typeface="Times New Roman"/>
                          <a:cs typeface="Times New Roman"/>
                        </a:rPr>
                        <a:t>sub-critério; </a:t>
                      </a:r>
                      <a:endParaRPr lang="pt-BR" sz="1800" dirty="0">
                        <a:latin typeface="Arial"/>
                        <a:ea typeface="Times New Roman"/>
                        <a:cs typeface="Times New Roman"/>
                      </a:endParaRPr>
                    </a:p>
                    <a:p>
                      <a:pPr marL="342900" lvl="0" indent="-342900" algn="l">
                        <a:spcAft>
                          <a:spcPts val="0"/>
                        </a:spcAft>
                        <a:buFont typeface="Symbol"/>
                        <a:buChar char=""/>
                        <a:tabLst>
                          <a:tab pos="151765" algn="l"/>
                        </a:tabLst>
                      </a:pPr>
                      <a:r>
                        <a:rPr lang="pt-BR" sz="1800" dirty="0">
                          <a:latin typeface="Calibri"/>
                          <a:ea typeface="Times New Roman"/>
                          <a:cs typeface="Times New Roman"/>
                        </a:rPr>
                        <a:t>Emitir uma conclusão sobre a candidata </a:t>
                      </a:r>
                      <a:r>
                        <a:rPr lang="pt-BR" sz="1800" dirty="0" smtClean="0">
                          <a:latin typeface="Calibri"/>
                          <a:ea typeface="Times New Roman"/>
                          <a:cs typeface="Times New Roman"/>
                        </a:rPr>
                        <a:t>visitada;</a:t>
                      </a:r>
                    </a:p>
                    <a:p>
                      <a:pPr marL="342900" marR="0" lvl="0" indent="-342900" algn="l" defTabSz="914400" rtl="0" eaLnBrk="1" fontAlgn="auto" latinLnBrk="0" hangingPunct="1">
                        <a:lnSpc>
                          <a:spcPct val="100000"/>
                        </a:lnSpc>
                        <a:spcBef>
                          <a:spcPts val="0"/>
                        </a:spcBef>
                        <a:spcAft>
                          <a:spcPts val="0"/>
                        </a:spcAft>
                        <a:buClrTx/>
                        <a:buSzTx/>
                        <a:buFont typeface="Symbol"/>
                        <a:buChar char=""/>
                        <a:tabLst>
                          <a:tab pos="151765" algn="l"/>
                        </a:tabLst>
                        <a:defRPr/>
                      </a:pPr>
                      <a:r>
                        <a:rPr lang="pt-BR" sz="1800" dirty="0" smtClean="0">
                          <a:solidFill>
                            <a:srgbClr val="000000"/>
                          </a:solidFill>
                          <a:latin typeface="+mn-lt"/>
                          <a:ea typeface="Calibri"/>
                          <a:cs typeface="Arial"/>
                        </a:rPr>
                        <a:t>Utilizar o Instrumento de Verificação (</a:t>
                      </a:r>
                      <a:r>
                        <a:rPr lang="pt-BR" sz="1800" kern="1200" dirty="0" smtClean="0">
                          <a:solidFill>
                            <a:srgbClr val="000000"/>
                          </a:solidFill>
                          <a:latin typeface="+mn-lt"/>
                          <a:ea typeface="Calibri"/>
                          <a:cs typeface="Arial"/>
                        </a:rPr>
                        <a:t>anexo 5.6), </a:t>
                      </a:r>
                      <a:r>
                        <a:rPr lang="pt-BR" sz="1800" dirty="0" smtClean="0">
                          <a:solidFill>
                            <a:srgbClr val="000000"/>
                          </a:solidFill>
                          <a:latin typeface="+mn-lt"/>
                          <a:ea typeface="Calibri"/>
                          <a:cs typeface="Arial"/>
                        </a:rPr>
                        <a:t>e inserir dados no sistema do Prêmio.</a:t>
                      </a:r>
                      <a:endParaRPr lang="pt-BR" sz="1800" dirty="0" smtClean="0">
                        <a:latin typeface="+mn-lt"/>
                        <a:ea typeface="Calibri"/>
                        <a:cs typeface="Times New Roman"/>
                      </a:endParaRPr>
                    </a:p>
                    <a:p>
                      <a:pPr marL="342900" lvl="0" indent="-342900" algn="l">
                        <a:spcAft>
                          <a:spcPts val="0"/>
                        </a:spcAft>
                        <a:buFont typeface="Symbol"/>
                        <a:buChar char=""/>
                        <a:tabLst>
                          <a:tab pos="151765" algn="l"/>
                        </a:tabLst>
                      </a:pPr>
                      <a:endParaRPr lang="pt-BR" sz="1800" dirty="0">
                        <a:latin typeface="Arial"/>
                        <a:ea typeface="Times New Roman"/>
                        <a:cs typeface="Times New Roman"/>
                      </a:endParaRPr>
                    </a:p>
                  </a:txBody>
                  <a:tcPr marL="19701" marR="197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Espaço Reservado para Número de Slide 3"/>
          <p:cNvSpPr>
            <a:spLocks noGrp="1"/>
          </p:cNvSpPr>
          <p:nvPr>
            <p:ph type="sldNum" sz="quarter" idx="16"/>
          </p:nvPr>
        </p:nvSpPr>
        <p:spPr>
          <a:xfrm>
            <a:off x="6759575" y="6453188"/>
            <a:ext cx="2133600" cy="365125"/>
          </a:xfrm>
        </p:spPr>
        <p:txBody>
          <a:bodyPr/>
          <a:lstStyle/>
          <a:p>
            <a:pPr algn="r">
              <a:defRPr/>
            </a:pPr>
            <a:fld id="{9376A69C-0A33-4C08-9180-A1879E8F7E3C}" type="slidenum">
              <a:rPr lang="pt-BR" sz="1400" smtClean="0">
                <a:latin typeface="+mn-lt"/>
              </a:rPr>
              <a:pPr algn="r">
                <a:defRPr/>
              </a:pPr>
              <a:t>20</a:t>
            </a:fld>
            <a:endParaRPr lang="pt-BR" sz="1400" dirty="0">
              <a:latin typeface="+mn-l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Título 1"/>
          <p:cNvSpPr>
            <a:spLocks noGrp="1"/>
          </p:cNvSpPr>
          <p:nvPr>
            <p:ph type="title"/>
          </p:nvPr>
        </p:nvSpPr>
        <p:spPr/>
        <p:txBody>
          <a:bodyPr/>
          <a:lstStyle/>
          <a:p>
            <a:endParaRPr lang="pt-BR" smtClean="0"/>
          </a:p>
        </p:txBody>
      </p:sp>
      <p:graphicFrame>
        <p:nvGraphicFramePr>
          <p:cNvPr id="5" name="Tabela 4"/>
          <p:cNvGraphicFramePr>
            <a:graphicFrameLocks noGrp="1"/>
          </p:cNvGraphicFramePr>
          <p:nvPr/>
        </p:nvGraphicFramePr>
        <p:xfrm>
          <a:off x="468313" y="1570038"/>
          <a:ext cx="8280424" cy="4954524"/>
        </p:xfrm>
        <a:graphic>
          <a:graphicData uri="http://schemas.openxmlformats.org/drawingml/2006/table">
            <a:tbl>
              <a:tblPr/>
              <a:tblGrid>
                <a:gridCol w="2547290"/>
                <a:gridCol w="3022737"/>
                <a:gridCol w="2710397"/>
              </a:tblGrid>
              <a:tr h="120835">
                <a:tc>
                  <a:txBody>
                    <a:bodyPr/>
                    <a:lstStyle/>
                    <a:p>
                      <a:pPr algn="ctr">
                        <a:lnSpc>
                          <a:spcPct val="115000"/>
                        </a:lnSpc>
                        <a:spcAft>
                          <a:spcPts val="0"/>
                        </a:spcAft>
                      </a:pPr>
                      <a:r>
                        <a:rPr lang="pt-BR" sz="1800" b="1" dirty="0">
                          <a:solidFill>
                            <a:srgbClr val="FFFFFF"/>
                          </a:solidFill>
                          <a:latin typeface="Calibri"/>
                          <a:ea typeface="Calibri"/>
                          <a:cs typeface="Arial"/>
                        </a:rPr>
                        <a:t>Função</a:t>
                      </a:r>
                      <a:endParaRPr lang="pt-BR" sz="1800" dirty="0">
                        <a:latin typeface="Calibri"/>
                        <a:ea typeface="Calibri"/>
                        <a:cs typeface="Times New Roman"/>
                      </a:endParaRPr>
                    </a:p>
                  </a:txBody>
                  <a:tcPr marL="19701" marR="197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F497A"/>
                    </a:solidFill>
                  </a:tcPr>
                </a:tc>
                <a:tc>
                  <a:txBody>
                    <a:bodyPr/>
                    <a:lstStyle/>
                    <a:p>
                      <a:pPr algn="ctr">
                        <a:lnSpc>
                          <a:spcPct val="115000"/>
                        </a:lnSpc>
                        <a:spcAft>
                          <a:spcPts val="0"/>
                        </a:spcAft>
                      </a:pPr>
                      <a:r>
                        <a:rPr lang="pt-BR" sz="1800" b="1">
                          <a:solidFill>
                            <a:srgbClr val="FFFFFF"/>
                          </a:solidFill>
                          <a:latin typeface="Calibri"/>
                          <a:ea typeface="Calibri"/>
                          <a:cs typeface="Arial"/>
                        </a:rPr>
                        <a:t>Responsabilidades</a:t>
                      </a:r>
                      <a:endParaRPr lang="pt-BR" sz="1800">
                        <a:latin typeface="Calibri"/>
                        <a:ea typeface="Calibri"/>
                        <a:cs typeface="Times New Roman"/>
                      </a:endParaRPr>
                    </a:p>
                  </a:txBody>
                  <a:tcPr marL="19701" marR="197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F497A"/>
                    </a:solidFill>
                  </a:tcPr>
                </a:tc>
                <a:tc>
                  <a:txBody>
                    <a:bodyPr/>
                    <a:lstStyle/>
                    <a:p>
                      <a:pPr algn="ctr">
                        <a:lnSpc>
                          <a:spcPct val="115000"/>
                        </a:lnSpc>
                        <a:spcAft>
                          <a:spcPts val="0"/>
                        </a:spcAft>
                      </a:pPr>
                      <a:r>
                        <a:rPr lang="pt-BR" sz="1800" b="1">
                          <a:solidFill>
                            <a:srgbClr val="FFFFFF"/>
                          </a:solidFill>
                          <a:latin typeface="Calibri"/>
                          <a:ea typeface="Calibri"/>
                          <a:cs typeface="Arial"/>
                        </a:rPr>
                        <a:t>Procedimento a ser seguido</a:t>
                      </a:r>
                      <a:endParaRPr lang="pt-BR" sz="1800">
                        <a:latin typeface="Calibri"/>
                        <a:ea typeface="Calibri"/>
                        <a:cs typeface="Times New Roman"/>
                      </a:endParaRPr>
                    </a:p>
                  </a:txBody>
                  <a:tcPr marL="19701" marR="197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F497A"/>
                    </a:solidFill>
                  </a:tcPr>
                </a:tc>
              </a:tr>
              <a:tr h="918305">
                <a:tc>
                  <a:txBody>
                    <a:bodyPr/>
                    <a:lstStyle/>
                    <a:p>
                      <a:pPr marL="21590" algn="just">
                        <a:lnSpc>
                          <a:spcPct val="115000"/>
                        </a:lnSpc>
                        <a:spcBef>
                          <a:spcPts val="600"/>
                        </a:spcBef>
                        <a:spcAft>
                          <a:spcPts val="600"/>
                        </a:spcAft>
                      </a:pPr>
                      <a:r>
                        <a:rPr lang="pt-BR" sz="1800" dirty="0">
                          <a:latin typeface="Calibri"/>
                          <a:ea typeface="Calibri"/>
                          <a:cs typeface="Arial"/>
                        </a:rPr>
                        <a:t>Analisar a pontuação das candidatas que foram verificadas;</a:t>
                      </a:r>
                      <a:endParaRPr lang="pt-BR" sz="1800" dirty="0">
                        <a:latin typeface="Calibri"/>
                        <a:ea typeface="Calibri"/>
                        <a:cs typeface="Times New Roman"/>
                      </a:endParaRPr>
                    </a:p>
                    <a:p>
                      <a:pPr marL="21590" algn="just">
                        <a:lnSpc>
                          <a:spcPct val="115000"/>
                        </a:lnSpc>
                        <a:spcBef>
                          <a:spcPts val="600"/>
                        </a:spcBef>
                        <a:spcAft>
                          <a:spcPts val="600"/>
                        </a:spcAft>
                      </a:pPr>
                      <a:r>
                        <a:rPr lang="pt-BR" sz="1800" dirty="0">
                          <a:latin typeface="Calibri"/>
                          <a:ea typeface="Calibri"/>
                          <a:cs typeface="Arial"/>
                        </a:rPr>
                        <a:t>Decidir, dentre as candidatas consideradas finalistas, as vencedoras nas categorias; </a:t>
                      </a:r>
                      <a:endParaRPr lang="pt-BR" sz="1800" dirty="0">
                        <a:latin typeface="Calibri"/>
                        <a:ea typeface="Calibri"/>
                        <a:cs typeface="Times New Roman"/>
                      </a:endParaRPr>
                    </a:p>
                    <a:p>
                      <a:pPr marL="21590" algn="just">
                        <a:lnSpc>
                          <a:spcPct val="115000"/>
                        </a:lnSpc>
                        <a:spcBef>
                          <a:spcPts val="600"/>
                        </a:spcBef>
                        <a:spcAft>
                          <a:spcPts val="600"/>
                        </a:spcAft>
                      </a:pPr>
                      <a:r>
                        <a:rPr lang="pt-BR" sz="1800" dirty="0">
                          <a:latin typeface="Calibri"/>
                          <a:ea typeface="Calibri"/>
                          <a:cs typeface="Arial"/>
                        </a:rPr>
                        <a:t>Julgar os casos de conflitos de interesse reais, ou potenciais, que envolvam os padrões éticos do processo.</a:t>
                      </a:r>
                      <a:endParaRPr lang="pt-BR" sz="1800" dirty="0">
                        <a:latin typeface="Calibri"/>
                        <a:ea typeface="Calibri"/>
                        <a:cs typeface="Times New Roman"/>
                      </a:endParaRPr>
                    </a:p>
                  </a:txBody>
                  <a:tcPr marL="19701" marR="197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l">
                        <a:spcAft>
                          <a:spcPts val="0"/>
                        </a:spcAft>
                        <a:buFont typeface="Symbol"/>
                        <a:buChar char=""/>
                        <a:tabLst>
                          <a:tab pos="111125" algn="l"/>
                        </a:tabLst>
                      </a:pPr>
                      <a:r>
                        <a:rPr lang="pt-BR" sz="1800" dirty="0">
                          <a:solidFill>
                            <a:schemeClr val="tx1"/>
                          </a:solidFill>
                          <a:latin typeface="Calibri"/>
                          <a:ea typeface="Times New Roman"/>
                          <a:cs typeface="Arial"/>
                        </a:rPr>
                        <a:t>Cumprir o Código de Ética; </a:t>
                      </a:r>
                      <a:endParaRPr lang="pt-BR" sz="1800" dirty="0">
                        <a:solidFill>
                          <a:schemeClr val="tx1"/>
                        </a:solidFill>
                        <a:latin typeface="Arial"/>
                        <a:ea typeface="Times New Roman"/>
                        <a:cs typeface="Times New Roman"/>
                      </a:endParaRPr>
                    </a:p>
                    <a:p>
                      <a:pPr marL="342900" lvl="0" indent="-342900" algn="l">
                        <a:spcAft>
                          <a:spcPts val="0"/>
                        </a:spcAft>
                        <a:buFont typeface="Symbol"/>
                        <a:buChar char=""/>
                        <a:tabLst>
                          <a:tab pos="111125" algn="l"/>
                        </a:tabLst>
                      </a:pPr>
                      <a:r>
                        <a:rPr lang="pt-BR" sz="1800" dirty="0">
                          <a:solidFill>
                            <a:schemeClr val="tx1"/>
                          </a:solidFill>
                          <a:latin typeface="Calibri"/>
                          <a:ea typeface="Times New Roman"/>
                          <a:cs typeface="Arial"/>
                        </a:rPr>
                        <a:t>Em caso de dúvida, os juízes podem solicitar informações genéricas dos relatos, ou </a:t>
                      </a:r>
                      <a:r>
                        <a:rPr lang="pt-BR" sz="1800" dirty="0" smtClean="0">
                          <a:solidFill>
                            <a:schemeClr val="tx1"/>
                          </a:solidFill>
                          <a:latin typeface="Calibri"/>
                          <a:ea typeface="Times New Roman"/>
                          <a:cs typeface="Arial"/>
                        </a:rPr>
                        <a:t>da </a:t>
                      </a:r>
                      <a:r>
                        <a:rPr lang="pt-BR" sz="1800" dirty="0" err="1" smtClean="0">
                          <a:solidFill>
                            <a:schemeClr val="tx1"/>
                          </a:solidFill>
                          <a:latin typeface="Calibri"/>
                          <a:ea typeface="Times New Roman"/>
                          <a:cs typeface="Arial"/>
                        </a:rPr>
                        <a:t>autoavaliação</a:t>
                      </a:r>
                      <a:r>
                        <a:rPr lang="pt-BR" sz="1800" baseline="0" dirty="0" smtClean="0">
                          <a:solidFill>
                            <a:schemeClr val="tx1"/>
                          </a:solidFill>
                          <a:latin typeface="Calibri"/>
                          <a:ea typeface="Times New Roman"/>
                          <a:cs typeface="Arial"/>
                        </a:rPr>
                        <a:t> do Negócio </a:t>
                      </a:r>
                      <a:r>
                        <a:rPr lang="pt-BR" sz="1800" dirty="0" smtClean="0">
                          <a:solidFill>
                            <a:schemeClr val="tx1"/>
                          </a:solidFill>
                          <a:latin typeface="Calibri"/>
                          <a:ea typeface="Times New Roman"/>
                          <a:cs typeface="Arial"/>
                        </a:rPr>
                        <a:t>das </a:t>
                      </a:r>
                      <a:r>
                        <a:rPr lang="pt-BR" sz="1800" dirty="0">
                          <a:solidFill>
                            <a:schemeClr val="tx1"/>
                          </a:solidFill>
                          <a:latin typeface="Calibri"/>
                          <a:ea typeface="Times New Roman"/>
                          <a:cs typeface="Arial"/>
                        </a:rPr>
                        <a:t>candidatas ao Gestor Estadual que as libera sem revelar o nome das mesmas.</a:t>
                      </a:r>
                      <a:endParaRPr lang="pt-BR" sz="1800" dirty="0">
                        <a:solidFill>
                          <a:schemeClr val="tx1"/>
                        </a:solidFill>
                        <a:latin typeface="Arial"/>
                        <a:ea typeface="Times New Roman"/>
                        <a:cs typeface="Times New Roman"/>
                      </a:endParaRPr>
                    </a:p>
                  </a:txBody>
                  <a:tcPr marL="19701" marR="197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l">
                        <a:spcAft>
                          <a:spcPts val="0"/>
                        </a:spcAft>
                        <a:buFont typeface="Symbol"/>
                        <a:buChar char=""/>
                        <a:tabLst>
                          <a:tab pos="156210" algn="l"/>
                        </a:tabLst>
                      </a:pPr>
                      <a:r>
                        <a:rPr lang="pt-BR" sz="1800" dirty="0">
                          <a:solidFill>
                            <a:schemeClr val="tx1"/>
                          </a:solidFill>
                          <a:latin typeface="Calibri"/>
                          <a:ea typeface="Times New Roman"/>
                          <a:cs typeface="Arial"/>
                        </a:rPr>
                        <a:t>Leitura dos </a:t>
                      </a:r>
                      <a:r>
                        <a:rPr lang="pt-BR" sz="1800" dirty="0" smtClean="0">
                          <a:solidFill>
                            <a:schemeClr val="tx1"/>
                          </a:solidFill>
                          <a:latin typeface="Calibri"/>
                          <a:ea typeface="Times New Roman"/>
                          <a:cs typeface="Arial"/>
                        </a:rPr>
                        <a:t>relatos;</a:t>
                      </a:r>
                    </a:p>
                    <a:p>
                      <a:pPr marL="342900" lvl="0" indent="-342900" algn="l">
                        <a:spcAft>
                          <a:spcPts val="0"/>
                        </a:spcAft>
                        <a:buFont typeface="Symbol"/>
                        <a:buChar char=""/>
                        <a:tabLst>
                          <a:tab pos="156210" algn="l"/>
                        </a:tabLst>
                      </a:pPr>
                      <a:r>
                        <a:rPr lang="pt-BR" sz="1800" kern="1200" dirty="0" smtClean="0">
                          <a:solidFill>
                            <a:schemeClr val="tx1"/>
                          </a:solidFill>
                          <a:latin typeface="+mn-lt"/>
                          <a:ea typeface="+mn-ea"/>
                          <a:cs typeface="+mn-cs"/>
                        </a:rPr>
                        <a:t>Avaliar pontuações atribuídas nas etapas do Prêmio;</a:t>
                      </a:r>
                    </a:p>
                    <a:p>
                      <a:pPr marL="342900" lvl="0" indent="-342900" algn="l">
                        <a:spcAft>
                          <a:spcPts val="0"/>
                        </a:spcAft>
                        <a:buFont typeface="Symbol"/>
                        <a:buChar char=""/>
                        <a:tabLst>
                          <a:tab pos="156210" algn="l"/>
                        </a:tabLst>
                      </a:pPr>
                      <a:r>
                        <a:rPr lang="pt-BR" sz="1800" kern="1200" dirty="0" smtClean="0">
                          <a:solidFill>
                            <a:schemeClr val="tx1"/>
                          </a:solidFill>
                          <a:latin typeface="+mn-lt"/>
                          <a:ea typeface="+mn-ea"/>
                          <a:cs typeface="+mn-cs"/>
                        </a:rPr>
                        <a:t>Avaliação dos comentários do verificador, da pontuação da </a:t>
                      </a:r>
                      <a:r>
                        <a:rPr lang="pt-BR" sz="1800" kern="1200" dirty="0" err="1" smtClean="0">
                          <a:solidFill>
                            <a:schemeClr val="tx1"/>
                          </a:solidFill>
                          <a:latin typeface="+mn-lt"/>
                          <a:ea typeface="+mn-ea"/>
                          <a:cs typeface="+mn-cs"/>
                        </a:rPr>
                        <a:t>autoavaliação</a:t>
                      </a:r>
                      <a:r>
                        <a:rPr lang="pt-BR" sz="1800" kern="1200" dirty="0" smtClean="0">
                          <a:solidFill>
                            <a:schemeClr val="tx1"/>
                          </a:solidFill>
                          <a:latin typeface="+mn-lt"/>
                          <a:ea typeface="+mn-ea"/>
                          <a:cs typeface="+mn-cs"/>
                        </a:rPr>
                        <a:t> do Negócio;</a:t>
                      </a:r>
                      <a:endParaRPr lang="pt-BR" sz="1800" dirty="0">
                        <a:solidFill>
                          <a:schemeClr val="tx1"/>
                        </a:solidFill>
                        <a:latin typeface="Arial"/>
                        <a:ea typeface="Times New Roman"/>
                        <a:cs typeface="Times New Roman"/>
                      </a:endParaRPr>
                    </a:p>
                    <a:p>
                      <a:pPr marL="342900" lvl="0" indent="-342900" algn="l">
                        <a:spcAft>
                          <a:spcPts val="0"/>
                        </a:spcAft>
                        <a:buFont typeface="Symbol"/>
                        <a:buChar char=""/>
                        <a:tabLst>
                          <a:tab pos="156210" algn="l"/>
                        </a:tabLst>
                      </a:pPr>
                      <a:r>
                        <a:rPr lang="pt-BR" sz="1800" dirty="0">
                          <a:solidFill>
                            <a:schemeClr val="tx1"/>
                          </a:solidFill>
                          <a:latin typeface="Calibri"/>
                          <a:ea typeface="Times New Roman"/>
                          <a:cs typeface="Arial"/>
                        </a:rPr>
                        <a:t>Definir com os demais juízes as finalistas e vencedoras do ciclo</a:t>
                      </a:r>
                      <a:r>
                        <a:rPr lang="pt-BR" sz="1800" dirty="0" smtClean="0">
                          <a:solidFill>
                            <a:schemeClr val="tx1"/>
                          </a:solidFill>
                          <a:latin typeface="Calibri"/>
                          <a:ea typeface="Times New Roman"/>
                          <a:cs typeface="Arial"/>
                        </a:rPr>
                        <a:t>.</a:t>
                      </a:r>
                    </a:p>
                  </a:txBody>
                  <a:tcPr marL="19701" marR="197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1608">
                <a:tc gridSpan="3">
                  <a:txBody>
                    <a:bodyPr/>
                    <a:lstStyle/>
                    <a:p>
                      <a:pPr algn="ctr">
                        <a:spcAft>
                          <a:spcPts val="0"/>
                        </a:spcAft>
                      </a:pPr>
                      <a:r>
                        <a:rPr lang="pt-BR" sz="1800" b="1" dirty="0">
                          <a:latin typeface="Calibri"/>
                          <a:ea typeface="Times New Roman"/>
                          <a:cs typeface="Arial"/>
                        </a:rPr>
                        <a:t>Todas as funções exigem </a:t>
                      </a:r>
                      <a:r>
                        <a:rPr lang="pt-BR" sz="1800" b="1" dirty="0" smtClean="0">
                          <a:latin typeface="Calibri"/>
                          <a:ea typeface="Times New Roman"/>
                          <a:cs typeface="Arial"/>
                        </a:rPr>
                        <a:t>responsabilidade, comprometimento e </a:t>
                      </a:r>
                      <a:r>
                        <a:rPr lang="pt-BR" sz="1800" b="1" dirty="0">
                          <a:latin typeface="Calibri"/>
                          <a:ea typeface="Times New Roman"/>
                          <a:cs typeface="Arial"/>
                        </a:rPr>
                        <a:t>isenção. </a:t>
                      </a:r>
                      <a:endParaRPr lang="pt-BR" sz="1800" dirty="0">
                        <a:latin typeface="Arial"/>
                        <a:ea typeface="Times New Roman"/>
                        <a:cs typeface="Times New Roman"/>
                      </a:endParaRPr>
                    </a:p>
                    <a:p>
                      <a:pPr algn="ctr">
                        <a:spcAft>
                          <a:spcPts val="0"/>
                        </a:spcAft>
                      </a:pPr>
                      <a:r>
                        <a:rPr lang="pt-BR" sz="1800" b="1" dirty="0">
                          <a:latin typeface="Calibri"/>
                          <a:ea typeface="Times New Roman"/>
                          <a:cs typeface="Arial"/>
                        </a:rPr>
                        <a:t>Recomenda-se designar no mínimo três  juízes, ou sempre número ímpar.</a:t>
                      </a:r>
                      <a:endParaRPr lang="pt-BR" sz="1800" dirty="0">
                        <a:latin typeface="Arial"/>
                        <a:ea typeface="Times New Roman"/>
                        <a:cs typeface="Times New Roman"/>
                      </a:endParaRPr>
                    </a:p>
                  </a:txBody>
                  <a:tcPr marL="19701" marR="197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hMerge="1">
                  <a:txBody>
                    <a:bodyPr/>
                    <a:lstStyle/>
                    <a:p>
                      <a:endParaRPr lang="pt-BR"/>
                    </a:p>
                  </a:txBody>
                  <a:tcPr/>
                </a:tc>
                <a:tc hMerge="1">
                  <a:txBody>
                    <a:bodyPr/>
                    <a:lstStyle/>
                    <a:p>
                      <a:endParaRPr lang="pt-BR"/>
                    </a:p>
                  </a:txBody>
                  <a:tcPr/>
                </a:tc>
              </a:tr>
            </a:tbl>
          </a:graphicData>
        </a:graphic>
      </p:graphicFrame>
      <p:sp>
        <p:nvSpPr>
          <p:cNvPr id="6" name="Retângulo de cantos arredondados 5"/>
          <p:cNvSpPr/>
          <p:nvPr/>
        </p:nvSpPr>
        <p:spPr>
          <a:xfrm>
            <a:off x="357188" y="37306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Papel do Juiz</a:t>
            </a:r>
          </a:p>
        </p:txBody>
      </p:sp>
      <p:sp>
        <p:nvSpPr>
          <p:cNvPr id="8" name="Espaço Reservado para Número de Slide 3"/>
          <p:cNvSpPr>
            <a:spLocks noGrp="1"/>
          </p:cNvSpPr>
          <p:nvPr>
            <p:ph type="sldNum" sz="quarter" idx="16"/>
          </p:nvPr>
        </p:nvSpPr>
        <p:spPr>
          <a:xfrm>
            <a:off x="7046913" y="6356350"/>
            <a:ext cx="2133600" cy="365125"/>
          </a:xfrm>
        </p:spPr>
        <p:txBody>
          <a:bodyPr/>
          <a:lstStyle/>
          <a:p>
            <a:pPr algn="r">
              <a:defRPr/>
            </a:pPr>
            <a:fld id="{ED235FBE-3BBE-42D6-9F86-85A476A126C6}" type="slidenum">
              <a:rPr lang="pt-BR" sz="1400" smtClean="0">
                <a:latin typeface="+mn-lt"/>
              </a:rPr>
              <a:pPr algn="r">
                <a:defRPr/>
              </a:pPr>
              <a:t>21</a:t>
            </a:fld>
            <a:endParaRPr lang="pt-BR" sz="1400" dirty="0">
              <a:latin typeface="+mn-l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tângulo de cantos arredondados 2">
            <a:hlinkClick r:id="rId2" action="ppaction://hlinkpres?slideindex=1&amp;slidetitle="/>
          </p:cNvPr>
          <p:cNvSpPr/>
          <p:nvPr/>
        </p:nvSpPr>
        <p:spPr>
          <a:xfrm>
            <a:off x="357188" y="3005138"/>
            <a:ext cx="8429625" cy="1000125"/>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pt-BR" sz="4000" dirty="0" smtClean="0"/>
              <a:t>Instrumento e Critérios de Avaliação</a:t>
            </a:r>
          </a:p>
        </p:txBody>
      </p:sp>
      <p:sp>
        <p:nvSpPr>
          <p:cNvPr id="5" name="Espaço Reservado para Número de Slide 3"/>
          <p:cNvSpPr>
            <a:spLocks noGrp="1"/>
          </p:cNvSpPr>
          <p:nvPr>
            <p:ph type="sldNum" sz="quarter" idx="12"/>
          </p:nvPr>
        </p:nvSpPr>
        <p:spPr/>
        <p:txBody>
          <a:bodyPr/>
          <a:lstStyle/>
          <a:p>
            <a:pPr algn="r">
              <a:defRPr/>
            </a:pPr>
            <a:fld id="{E74972B8-C9EA-484E-86E5-1307AA8608DD}" type="slidenum">
              <a:rPr lang="pt-BR" sz="1400" smtClean="0">
                <a:latin typeface="+mn-lt"/>
              </a:rPr>
              <a:pPr algn="r">
                <a:defRPr/>
              </a:pPr>
              <a:t>22</a:t>
            </a:fld>
            <a:endParaRPr lang="pt-BR" sz="1400" dirty="0">
              <a:latin typeface="+mn-l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323850" y="1592263"/>
            <a:ext cx="4968875" cy="3636962"/>
          </a:xfrm>
          <a:prstGeom prst="rect">
            <a:avLst/>
          </a:prstGeom>
          <a:noFill/>
          <a:ln w="9525">
            <a:noFill/>
            <a:miter lim="800000"/>
            <a:headEnd/>
            <a:tailEnd/>
          </a:ln>
        </p:spPr>
        <p:txBody>
          <a:bodyPr>
            <a:spAutoFit/>
          </a:bodyPr>
          <a:lstStyle/>
          <a:p>
            <a:pPr algn="ctr">
              <a:lnSpc>
                <a:spcPct val="120000"/>
              </a:lnSpc>
              <a:spcBef>
                <a:spcPct val="10000"/>
              </a:spcBef>
              <a:defRPr/>
            </a:pPr>
            <a:r>
              <a:rPr lang="pt-BR" sz="2400" dirty="0">
                <a:latin typeface="+mn-lt"/>
              </a:rPr>
              <a:t>Expressam conceitos reconhecidos internacionalmente e que se traduzem em práticas </a:t>
            </a:r>
            <a:r>
              <a:rPr lang="pt-PT" sz="2400" dirty="0">
                <a:latin typeface="+mn-lt"/>
              </a:rPr>
              <a:t>ou fatores de desempenho encontrados</a:t>
            </a:r>
            <a:r>
              <a:rPr lang="pt-BR" sz="2400" dirty="0">
                <a:latin typeface="+mn-lt"/>
              </a:rPr>
              <a:t> em organizações líderes de “</a:t>
            </a:r>
            <a:r>
              <a:rPr lang="pt-BR" sz="2400" b="1" dirty="0">
                <a:latin typeface="+mn-lt"/>
              </a:rPr>
              <a:t>Classe Mundial</a:t>
            </a:r>
            <a:r>
              <a:rPr lang="pt-BR" sz="2400" dirty="0">
                <a:latin typeface="+mn-lt"/>
              </a:rPr>
              <a:t>”</a:t>
            </a:r>
            <a:r>
              <a:rPr lang="pt-PT" sz="2400" dirty="0">
                <a:latin typeface="+mn-lt"/>
              </a:rPr>
              <a:t>, que buscam constantemente se aperfeiçoar e se adaptar às mudanças globais.</a:t>
            </a:r>
          </a:p>
        </p:txBody>
      </p:sp>
      <p:sp>
        <p:nvSpPr>
          <p:cNvPr id="7" name="Retângulo de cantos arredondados 6"/>
          <p:cNvSpPr/>
          <p:nvPr/>
        </p:nvSpPr>
        <p:spPr>
          <a:xfrm>
            <a:off x="357188" y="41116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Fundamentos da Excelência</a:t>
            </a:r>
          </a:p>
        </p:txBody>
      </p:sp>
      <p:sp>
        <p:nvSpPr>
          <p:cNvPr id="6" name="Espaço Reservado para Número de Slide 3"/>
          <p:cNvSpPr>
            <a:spLocks noGrp="1"/>
          </p:cNvSpPr>
          <p:nvPr>
            <p:ph type="sldNum" sz="quarter" idx="12"/>
          </p:nvPr>
        </p:nvSpPr>
        <p:spPr/>
        <p:txBody>
          <a:bodyPr/>
          <a:lstStyle/>
          <a:p>
            <a:pPr algn="r">
              <a:defRPr/>
            </a:pPr>
            <a:fld id="{3502A714-31E5-4773-8DA9-0785A9F60082}" type="slidenum">
              <a:rPr lang="pt-BR" sz="1400" smtClean="0">
                <a:latin typeface="+mn-lt"/>
              </a:rPr>
              <a:pPr algn="r">
                <a:defRPr/>
              </a:pPr>
              <a:t>23</a:t>
            </a:fld>
            <a:endParaRPr lang="pt-BR" sz="1400" dirty="0">
              <a:latin typeface="+mn-lt"/>
            </a:endParaRPr>
          </a:p>
        </p:txBody>
      </p:sp>
      <p:pic>
        <p:nvPicPr>
          <p:cNvPr id="51205" name="Imagem 7" descr="Capa JPEG0001.jpg"/>
          <p:cNvPicPr>
            <a:picLocks noChangeAspect="1"/>
          </p:cNvPicPr>
          <p:nvPr/>
        </p:nvPicPr>
        <p:blipFill>
          <a:blip r:embed="rId2" cstate="print"/>
          <a:srcRect/>
          <a:stretch>
            <a:fillRect/>
          </a:stretch>
        </p:blipFill>
        <p:spPr bwMode="auto">
          <a:xfrm>
            <a:off x="5435600" y="1412875"/>
            <a:ext cx="3194050" cy="4156075"/>
          </a:xfrm>
          <a:prstGeom prst="rect">
            <a:avLst/>
          </a:prstGeom>
          <a:noFill/>
          <a:ln w="9525">
            <a:noFill/>
            <a:miter lim="800000"/>
            <a:headEnd/>
            <a:tailEnd/>
          </a:ln>
        </p:spPr>
      </p:pic>
      <p:sp>
        <p:nvSpPr>
          <p:cNvPr id="9" name="CaixaDeTexto 8"/>
          <p:cNvSpPr txBox="1"/>
          <p:nvPr/>
        </p:nvSpPr>
        <p:spPr>
          <a:xfrm>
            <a:off x="395288" y="5589588"/>
            <a:ext cx="8424862" cy="923925"/>
          </a:xfrm>
          <a:prstGeom prst="rect">
            <a:avLst/>
          </a:prstGeom>
          <a:noFill/>
        </p:spPr>
        <p:txBody>
          <a:bodyPr>
            <a:spAutoFit/>
          </a:bodyPr>
          <a:lstStyle/>
          <a:p>
            <a:pPr algn="ctr">
              <a:defRPr/>
            </a:pPr>
            <a:r>
              <a:rPr lang="pt-BR" b="1" dirty="0">
                <a:solidFill>
                  <a:srgbClr val="FF0000"/>
                </a:solidFill>
                <a:latin typeface="+mn-lt"/>
              </a:rPr>
              <a:t>Caso seja de interesse, está disponível no site da FNQ um curso </a:t>
            </a:r>
            <a:r>
              <a:rPr lang="pt-BR" b="1" i="1" dirty="0" err="1">
                <a:solidFill>
                  <a:srgbClr val="FF0000"/>
                </a:solidFill>
                <a:latin typeface="+mn-lt"/>
              </a:rPr>
              <a:t>on</a:t>
            </a:r>
            <a:r>
              <a:rPr lang="pt-BR" b="1" i="1" dirty="0">
                <a:solidFill>
                  <a:srgbClr val="FF0000"/>
                </a:solidFill>
                <a:latin typeface="+mn-lt"/>
              </a:rPr>
              <a:t> </a:t>
            </a:r>
            <a:r>
              <a:rPr lang="pt-BR" b="1" i="1" dirty="0" err="1">
                <a:solidFill>
                  <a:srgbClr val="FF0000"/>
                </a:solidFill>
                <a:latin typeface="+mn-lt"/>
              </a:rPr>
              <a:t>line</a:t>
            </a:r>
            <a:r>
              <a:rPr lang="pt-BR" b="1" i="1" dirty="0">
                <a:solidFill>
                  <a:srgbClr val="FF0000"/>
                </a:solidFill>
                <a:latin typeface="+mn-lt"/>
              </a:rPr>
              <a:t> </a:t>
            </a:r>
            <a:r>
              <a:rPr lang="pt-BR" b="1" dirty="0">
                <a:solidFill>
                  <a:srgbClr val="FF0000"/>
                </a:solidFill>
                <a:latin typeface="+mn-lt"/>
              </a:rPr>
              <a:t>GRATUITO sobre os fundamentos e critérios de excelência.</a:t>
            </a:r>
          </a:p>
          <a:p>
            <a:pPr algn="ctr">
              <a:defRPr/>
            </a:pPr>
            <a:r>
              <a:rPr lang="pt-BR" b="1" dirty="0">
                <a:solidFill>
                  <a:srgbClr val="FF0000"/>
                </a:solidFill>
                <a:latin typeface="+mn-lt"/>
              </a:rPr>
              <a:t>www.fnq.org.br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tângulo de cantos arredondados 15"/>
          <p:cNvSpPr/>
          <p:nvPr/>
        </p:nvSpPr>
        <p:spPr>
          <a:xfrm>
            <a:off x="357188" y="41116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Fundamentos da Excelência</a:t>
            </a:r>
          </a:p>
        </p:txBody>
      </p:sp>
      <p:sp>
        <p:nvSpPr>
          <p:cNvPr id="15" name="Espaço Reservado para Número de Slide 3"/>
          <p:cNvSpPr>
            <a:spLocks noGrp="1"/>
          </p:cNvSpPr>
          <p:nvPr>
            <p:ph type="sldNum" sz="quarter" idx="12"/>
          </p:nvPr>
        </p:nvSpPr>
        <p:spPr>
          <a:xfrm>
            <a:off x="6902450" y="6356350"/>
            <a:ext cx="2133600" cy="365125"/>
          </a:xfrm>
        </p:spPr>
        <p:txBody>
          <a:bodyPr/>
          <a:lstStyle/>
          <a:p>
            <a:pPr algn="r">
              <a:defRPr/>
            </a:pPr>
            <a:fld id="{DCE3549A-BBD5-4943-B68E-4B4C041F783F}" type="slidenum">
              <a:rPr lang="pt-BR" sz="1400" smtClean="0">
                <a:latin typeface="+mn-lt"/>
              </a:rPr>
              <a:pPr algn="r">
                <a:defRPr/>
              </a:pPr>
              <a:t>24</a:t>
            </a:fld>
            <a:endParaRPr lang="pt-BR" sz="1400" dirty="0">
              <a:latin typeface="+mn-lt"/>
            </a:endParaRPr>
          </a:p>
        </p:txBody>
      </p:sp>
      <p:sp>
        <p:nvSpPr>
          <p:cNvPr id="17" name="CaixaDeTexto 16"/>
          <p:cNvSpPr txBox="1"/>
          <p:nvPr/>
        </p:nvSpPr>
        <p:spPr>
          <a:xfrm>
            <a:off x="1116013" y="1457325"/>
            <a:ext cx="6421437" cy="5262563"/>
          </a:xfrm>
          <a:prstGeom prst="rect">
            <a:avLst/>
          </a:prstGeom>
          <a:noFill/>
        </p:spPr>
        <p:txBody>
          <a:bodyPr wrap="none">
            <a:spAutoFit/>
          </a:bodyPr>
          <a:lstStyle/>
          <a:p>
            <a:pPr marL="342900" indent="-342900">
              <a:spcBef>
                <a:spcPts val="300"/>
              </a:spcBef>
              <a:spcAft>
                <a:spcPts val="300"/>
              </a:spcAft>
              <a:buFontTx/>
              <a:buAutoNum type="arabicPeriod"/>
              <a:defRPr/>
            </a:pPr>
            <a:r>
              <a:rPr lang="pt-BR" sz="2600" dirty="0">
                <a:latin typeface="+mn-lt"/>
              </a:rPr>
              <a:t>Pensamento sistêmico;</a:t>
            </a:r>
          </a:p>
          <a:p>
            <a:pPr marL="342900" indent="-342900">
              <a:spcBef>
                <a:spcPts val="300"/>
              </a:spcBef>
              <a:spcAft>
                <a:spcPts val="300"/>
              </a:spcAft>
              <a:buFontTx/>
              <a:buAutoNum type="arabicPeriod"/>
              <a:defRPr/>
            </a:pPr>
            <a:r>
              <a:rPr lang="pt-BR" sz="2600" dirty="0">
                <a:latin typeface="+mn-lt"/>
              </a:rPr>
              <a:t>Aprendizado organizacional;</a:t>
            </a:r>
          </a:p>
          <a:p>
            <a:pPr marL="342900" indent="-342900">
              <a:spcBef>
                <a:spcPts val="300"/>
              </a:spcBef>
              <a:spcAft>
                <a:spcPts val="300"/>
              </a:spcAft>
              <a:buFontTx/>
              <a:buAutoNum type="arabicPeriod"/>
              <a:defRPr/>
            </a:pPr>
            <a:r>
              <a:rPr lang="pt-BR" sz="2600" dirty="0">
                <a:latin typeface="+mn-lt"/>
              </a:rPr>
              <a:t>Cultura de inovação;</a:t>
            </a:r>
          </a:p>
          <a:p>
            <a:pPr marL="342900" indent="-342900">
              <a:spcBef>
                <a:spcPts val="300"/>
              </a:spcBef>
              <a:spcAft>
                <a:spcPts val="300"/>
              </a:spcAft>
              <a:buFontTx/>
              <a:buAutoNum type="arabicPeriod"/>
              <a:defRPr/>
            </a:pPr>
            <a:r>
              <a:rPr lang="pt-BR" sz="2600" dirty="0">
                <a:latin typeface="+mn-lt"/>
              </a:rPr>
              <a:t>Liderança e constância de propósito;</a:t>
            </a:r>
          </a:p>
          <a:p>
            <a:pPr marL="342900" indent="-342900">
              <a:spcBef>
                <a:spcPts val="300"/>
              </a:spcBef>
              <a:spcAft>
                <a:spcPts val="300"/>
              </a:spcAft>
              <a:buFontTx/>
              <a:buAutoNum type="arabicPeriod"/>
              <a:defRPr/>
            </a:pPr>
            <a:r>
              <a:rPr lang="pt-BR" sz="2600" dirty="0">
                <a:latin typeface="+mn-lt"/>
              </a:rPr>
              <a:t>Orientação por processos e informações;</a:t>
            </a:r>
          </a:p>
          <a:p>
            <a:pPr marL="342900" indent="-342900">
              <a:spcBef>
                <a:spcPts val="300"/>
              </a:spcBef>
              <a:spcAft>
                <a:spcPts val="300"/>
              </a:spcAft>
              <a:buFontTx/>
              <a:buAutoNum type="arabicPeriod"/>
              <a:defRPr/>
            </a:pPr>
            <a:r>
              <a:rPr lang="pt-BR" sz="2600" dirty="0">
                <a:latin typeface="+mn-lt"/>
              </a:rPr>
              <a:t>Visão de futuro;</a:t>
            </a:r>
          </a:p>
          <a:p>
            <a:pPr marL="342900" indent="-342900">
              <a:spcBef>
                <a:spcPts val="300"/>
              </a:spcBef>
              <a:spcAft>
                <a:spcPts val="300"/>
              </a:spcAft>
              <a:buFontTx/>
              <a:buAutoNum type="arabicPeriod"/>
              <a:defRPr/>
            </a:pPr>
            <a:r>
              <a:rPr lang="pt-BR" sz="2600" dirty="0">
                <a:latin typeface="+mn-lt"/>
              </a:rPr>
              <a:t>Geração de valor;</a:t>
            </a:r>
          </a:p>
          <a:p>
            <a:pPr marL="342900" indent="-342900">
              <a:spcBef>
                <a:spcPts val="300"/>
              </a:spcBef>
              <a:spcAft>
                <a:spcPts val="300"/>
              </a:spcAft>
              <a:buFontTx/>
              <a:buAutoNum type="arabicPeriod"/>
              <a:defRPr/>
            </a:pPr>
            <a:r>
              <a:rPr lang="pt-BR" sz="2600" dirty="0">
                <a:latin typeface="+mn-lt"/>
              </a:rPr>
              <a:t>Valorização das pessoas;</a:t>
            </a:r>
          </a:p>
          <a:p>
            <a:pPr marL="342900" indent="-342900">
              <a:spcBef>
                <a:spcPts val="300"/>
              </a:spcBef>
              <a:spcAft>
                <a:spcPts val="300"/>
              </a:spcAft>
              <a:buFontTx/>
              <a:buAutoNum type="arabicPeriod"/>
              <a:defRPr/>
            </a:pPr>
            <a:r>
              <a:rPr lang="pt-BR" sz="2600" dirty="0">
                <a:latin typeface="+mn-lt"/>
              </a:rPr>
              <a:t>Conhecimento sobre o cliente e o mercado;</a:t>
            </a:r>
          </a:p>
          <a:p>
            <a:pPr marL="342900" indent="-342900">
              <a:spcBef>
                <a:spcPts val="300"/>
              </a:spcBef>
              <a:spcAft>
                <a:spcPts val="300"/>
              </a:spcAft>
              <a:buFontTx/>
              <a:buAutoNum type="arabicPeriod"/>
              <a:defRPr/>
            </a:pPr>
            <a:r>
              <a:rPr lang="pt-BR" sz="2600" dirty="0">
                <a:latin typeface="+mn-lt"/>
              </a:rPr>
              <a:t>Desenvolvimento de parcerias;</a:t>
            </a:r>
          </a:p>
          <a:p>
            <a:pPr marL="342900" indent="-342900">
              <a:spcBef>
                <a:spcPts val="300"/>
              </a:spcBef>
              <a:spcAft>
                <a:spcPts val="300"/>
              </a:spcAft>
              <a:buFontTx/>
              <a:buAutoNum type="arabicPeriod"/>
              <a:defRPr/>
            </a:pPr>
            <a:r>
              <a:rPr lang="pt-BR" sz="2600" dirty="0">
                <a:latin typeface="+mn-lt"/>
              </a:rPr>
              <a:t>Responsabilidade social.</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Espaço Reservado para Conteúdo 7"/>
          <p:cNvGraphicFramePr>
            <a:graphicFrameLocks/>
          </p:cNvGraphicFramePr>
          <p:nvPr/>
        </p:nvGraphicFramePr>
        <p:xfrm>
          <a:off x="323528" y="548680"/>
          <a:ext cx="7560840" cy="4133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tângulo de cantos arredondados 3"/>
          <p:cNvSpPr/>
          <p:nvPr/>
        </p:nvSpPr>
        <p:spPr bwMode="auto">
          <a:xfrm>
            <a:off x="6948264" y="1939062"/>
            <a:ext cx="1763688" cy="4226242"/>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anchor="ctr"/>
          <a:lstStyle/>
          <a:p>
            <a:pPr>
              <a:defRPr/>
            </a:pPr>
            <a:r>
              <a:rPr lang="pt-BR" sz="2200" b="1" dirty="0">
                <a:solidFill>
                  <a:schemeClr val="bg1"/>
                </a:solidFill>
                <a:effectLst>
                  <a:outerShdw blurRad="38100" dist="38100" dir="2700000" algn="tl">
                    <a:srgbClr val="000000">
                      <a:alpha val="43137"/>
                    </a:srgbClr>
                  </a:outerShdw>
                </a:effectLst>
                <a:cs typeface="Arial" charset="0"/>
              </a:rPr>
              <a:t>3 critérios</a:t>
            </a:r>
          </a:p>
          <a:p>
            <a:pPr>
              <a:defRPr/>
            </a:pPr>
            <a:endParaRPr lang="pt-BR" sz="2200" b="1" dirty="0">
              <a:solidFill>
                <a:schemeClr val="bg1"/>
              </a:solidFill>
              <a:effectLst>
                <a:outerShdw blurRad="38100" dist="38100" dir="2700000" algn="tl">
                  <a:srgbClr val="000000">
                    <a:alpha val="43137"/>
                  </a:srgbClr>
                </a:outerShdw>
              </a:effectLst>
              <a:cs typeface="Arial" charset="0"/>
            </a:endParaRPr>
          </a:p>
          <a:p>
            <a:pPr>
              <a:defRPr/>
            </a:pPr>
            <a:r>
              <a:rPr lang="pt-BR" sz="2200" b="1" dirty="0">
                <a:solidFill>
                  <a:schemeClr val="bg1"/>
                </a:solidFill>
                <a:effectLst>
                  <a:outerShdw blurRad="38100" dist="38100" dir="2700000" algn="tl">
                    <a:srgbClr val="000000">
                      <a:alpha val="43137"/>
                    </a:srgbClr>
                  </a:outerShdw>
                </a:effectLst>
                <a:cs typeface="Arial" charset="0"/>
              </a:rPr>
              <a:t>11 sub critérios</a:t>
            </a:r>
          </a:p>
          <a:p>
            <a:pPr>
              <a:defRPr/>
            </a:pPr>
            <a:endParaRPr lang="pt-BR" sz="2200" b="1" dirty="0">
              <a:solidFill>
                <a:schemeClr val="bg1"/>
              </a:solidFill>
              <a:effectLst>
                <a:outerShdw blurRad="38100" dist="38100" dir="2700000" algn="tl">
                  <a:srgbClr val="000000">
                    <a:alpha val="43137"/>
                  </a:srgbClr>
                </a:outerShdw>
              </a:effectLst>
              <a:cs typeface="Arial" charset="0"/>
            </a:endParaRPr>
          </a:p>
          <a:p>
            <a:pPr>
              <a:defRPr/>
            </a:pPr>
            <a:r>
              <a:rPr lang="pt-BR" sz="2200" b="1" dirty="0">
                <a:solidFill>
                  <a:srgbClr val="FFC000"/>
                </a:solidFill>
                <a:effectLst>
                  <a:outerShdw blurRad="38100" dist="38100" dir="2700000" algn="tl">
                    <a:srgbClr val="000000">
                      <a:alpha val="43137"/>
                    </a:srgbClr>
                  </a:outerShdw>
                </a:effectLst>
                <a:cs typeface="Arial" charset="0"/>
              </a:rPr>
              <a:t>28 itens *   </a:t>
            </a:r>
            <a:r>
              <a:rPr lang="pt-BR" sz="2200" b="1" dirty="0">
                <a:solidFill>
                  <a:schemeClr val="bg1"/>
                </a:solidFill>
                <a:effectLst>
                  <a:outerShdw blurRad="38100" dist="38100" dir="2700000" algn="tl">
                    <a:srgbClr val="000000">
                      <a:alpha val="43137"/>
                    </a:srgbClr>
                  </a:outerShdw>
                </a:effectLst>
                <a:cs typeface="Arial" charset="0"/>
              </a:rPr>
              <a:t>(requisitos)</a:t>
            </a:r>
          </a:p>
          <a:p>
            <a:pPr>
              <a:defRPr/>
            </a:pPr>
            <a:endParaRPr lang="pt-BR" sz="2200" b="1" dirty="0">
              <a:effectLst>
                <a:outerShdw blurRad="38100" dist="38100" dir="2700000" algn="tl">
                  <a:srgbClr val="000000">
                    <a:alpha val="43137"/>
                  </a:srgbClr>
                </a:outerShdw>
              </a:effectLst>
              <a:latin typeface="Tahoma" charset="0"/>
              <a:cs typeface="Arial" charset="0"/>
            </a:endParaRPr>
          </a:p>
          <a:p>
            <a:pPr>
              <a:defRPr/>
            </a:pPr>
            <a:endParaRPr lang="pt-BR" sz="2200" b="1" dirty="0">
              <a:effectLst>
                <a:outerShdw blurRad="38100" dist="38100" dir="2700000" algn="tl">
                  <a:srgbClr val="000000">
                    <a:alpha val="43137"/>
                  </a:srgbClr>
                </a:outerShdw>
              </a:effectLst>
              <a:latin typeface="Tahoma" charset="0"/>
              <a:cs typeface="Arial" charset="0"/>
            </a:endParaRPr>
          </a:p>
        </p:txBody>
      </p:sp>
      <p:sp>
        <p:nvSpPr>
          <p:cNvPr id="6" name="Retângulo de cantos arredondados 5"/>
          <p:cNvSpPr/>
          <p:nvPr/>
        </p:nvSpPr>
        <p:spPr>
          <a:xfrm>
            <a:off x="357188" y="41116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Instrumento de Avaliação</a:t>
            </a:r>
          </a:p>
        </p:txBody>
      </p:sp>
      <p:sp>
        <p:nvSpPr>
          <p:cNvPr id="7" name="Rectangle 1"/>
          <p:cNvSpPr>
            <a:spLocks noChangeArrowheads="1"/>
          </p:cNvSpPr>
          <p:nvPr/>
        </p:nvSpPr>
        <p:spPr bwMode="auto">
          <a:xfrm>
            <a:off x="395288" y="3806825"/>
            <a:ext cx="6408737" cy="2862263"/>
          </a:xfrm>
          <a:prstGeom prst="rect">
            <a:avLst/>
          </a:prstGeom>
          <a:noFill/>
          <a:ln w="9525">
            <a:noFill/>
            <a:miter lim="800000"/>
            <a:headEnd/>
            <a:tailEnd/>
          </a:ln>
          <a:effectLst/>
        </p:spPr>
        <p:txBody>
          <a:bodyPr anchor="ctr">
            <a:spAutoFit/>
          </a:bodyPr>
          <a:lstStyle/>
          <a:p>
            <a:pPr algn="just" eaLnBrk="0" hangingPunct="0">
              <a:defRPr/>
            </a:pPr>
            <a:r>
              <a:rPr lang="pt-BR" sz="2000" dirty="0">
                <a:latin typeface="+mn-lt"/>
                <a:ea typeface="Calibri" pitchFamily="34" charset="0"/>
                <a:cs typeface="Times New Roman" pitchFamily="18" charset="0"/>
              </a:rPr>
              <a:t>Os três critérios que compõem o Instrumento de Avaliação estão fundamentados na definição de que para empreender são necessários:</a:t>
            </a:r>
          </a:p>
          <a:p>
            <a:pPr algn="just" eaLnBrk="0" hangingPunct="0">
              <a:buFontTx/>
              <a:buBlip>
                <a:blip r:embed="rId7"/>
              </a:buBlip>
              <a:defRPr/>
            </a:pPr>
            <a:r>
              <a:rPr lang="pt-BR" sz="2000" dirty="0">
                <a:latin typeface="+mn-lt"/>
                <a:ea typeface="Calibri" pitchFamily="34" charset="0"/>
                <a:cs typeface="Times New Roman" pitchFamily="18" charset="0"/>
              </a:rPr>
              <a:t> o </a:t>
            </a:r>
            <a:r>
              <a:rPr lang="pt-BR" sz="2000" b="1" dirty="0">
                <a:latin typeface="+mn-lt"/>
                <a:ea typeface="Calibri" pitchFamily="34" charset="0"/>
                <a:cs typeface="Times New Roman" pitchFamily="18" charset="0"/>
              </a:rPr>
              <a:t>QUERER</a:t>
            </a:r>
            <a:r>
              <a:rPr lang="pt-BR" sz="2000" dirty="0">
                <a:latin typeface="+mn-lt"/>
                <a:ea typeface="Calibri" pitchFamily="34" charset="0"/>
                <a:cs typeface="Times New Roman" pitchFamily="18" charset="0"/>
              </a:rPr>
              <a:t> traduzido no critério </a:t>
            </a:r>
            <a:r>
              <a:rPr lang="pt-BR" sz="2000" b="1" dirty="0">
                <a:latin typeface="+mn-lt"/>
                <a:ea typeface="Calibri" pitchFamily="34" charset="0"/>
                <a:cs typeface="Times New Roman" pitchFamily="18" charset="0"/>
              </a:rPr>
              <a:t>CRIAÇÃO DO NEGÓCIO</a:t>
            </a:r>
            <a:r>
              <a:rPr lang="pt-BR" sz="2000" dirty="0">
                <a:latin typeface="+mn-lt"/>
                <a:ea typeface="Calibri" pitchFamily="34" charset="0"/>
                <a:cs typeface="Times New Roman" pitchFamily="18" charset="0"/>
              </a:rPr>
              <a:t>, </a:t>
            </a:r>
            <a:endParaRPr lang="pt-BR" sz="2000" dirty="0">
              <a:latin typeface="+mn-lt"/>
            </a:endParaRPr>
          </a:p>
          <a:p>
            <a:pPr algn="just" eaLnBrk="0" hangingPunct="0">
              <a:buFontTx/>
              <a:buBlip>
                <a:blip r:embed="rId7"/>
              </a:buBlip>
              <a:defRPr/>
            </a:pPr>
            <a:r>
              <a:rPr lang="pt-BR" sz="2000" dirty="0">
                <a:latin typeface="+mn-lt"/>
                <a:ea typeface="Calibri" pitchFamily="34" charset="0"/>
                <a:cs typeface="Times New Roman" pitchFamily="18" charset="0"/>
              </a:rPr>
              <a:t> o </a:t>
            </a:r>
            <a:r>
              <a:rPr lang="pt-BR" sz="2000" b="1" dirty="0">
                <a:latin typeface="+mn-lt"/>
                <a:ea typeface="Calibri" pitchFamily="34" charset="0"/>
                <a:cs typeface="Times New Roman" pitchFamily="18" charset="0"/>
              </a:rPr>
              <a:t>FAZER</a:t>
            </a:r>
            <a:r>
              <a:rPr lang="pt-BR" sz="2000" dirty="0">
                <a:latin typeface="+mn-lt"/>
                <a:ea typeface="Calibri" pitchFamily="34" charset="0"/>
                <a:cs typeface="Times New Roman" pitchFamily="18" charset="0"/>
              </a:rPr>
              <a:t> traduzido no critério </a:t>
            </a:r>
            <a:r>
              <a:rPr lang="pt-BR" sz="2000" b="1" dirty="0">
                <a:latin typeface="+mn-lt"/>
                <a:ea typeface="Calibri" pitchFamily="34" charset="0"/>
                <a:cs typeface="Times New Roman" pitchFamily="18" charset="0"/>
              </a:rPr>
              <a:t>DESENVOLVIMENTO (CONDUÇÃO) DO NEGÓCIO</a:t>
            </a:r>
            <a:r>
              <a:rPr lang="pt-BR" sz="2000" dirty="0">
                <a:latin typeface="+mn-lt"/>
                <a:ea typeface="Calibri" pitchFamily="34" charset="0"/>
                <a:cs typeface="Times New Roman" pitchFamily="18" charset="0"/>
              </a:rPr>
              <a:t> e </a:t>
            </a:r>
            <a:endParaRPr lang="pt-BR" sz="2000" dirty="0">
              <a:latin typeface="+mn-lt"/>
            </a:endParaRPr>
          </a:p>
          <a:p>
            <a:pPr algn="just" eaLnBrk="0" hangingPunct="0">
              <a:buFontTx/>
              <a:buBlip>
                <a:blip r:embed="rId7"/>
              </a:buBlip>
              <a:defRPr/>
            </a:pPr>
            <a:r>
              <a:rPr lang="pt-BR" sz="2000" dirty="0">
                <a:latin typeface="+mn-lt"/>
                <a:ea typeface="Calibri" pitchFamily="34" charset="0"/>
                <a:cs typeface="Times New Roman" pitchFamily="18" charset="0"/>
              </a:rPr>
              <a:t> o </a:t>
            </a:r>
            <a:r>
              <a:rPr lang="pt-BR" sz="2000" b="1" dirty="0">
                <a:latin typeface="+mn-lt"/>
                <a:ea typeface="Calibri" pitchFamily="34" charset="0"/>
                <a:cs typeface="Times New Roman" pitchFamily="18" charset="0"/>
              </a:rPr>
              <a:t>CONQUISTAR</a:t>
            </a:r>
            <a:r>
              <a:rPr lang="pt-BR" sz="2000" dirty="0">
                <a:latin typeface="+mn-lt"/>
                <a:ea typeface="Calibri" pitchFamily="34" charset="0"/>
                <a:cs typeface="Times New Roman" pitchFamily="18" charset="0"/>
              </a:rPr>
              <a:t> resultados que impactem para todos que, de alguma forma, são afetados pelo Negócio, conforme será checado no critério </a:t>
            </a:r>
            <a:r>
              <a:rPr lang="pt-BR" sz="2000" b="1" dirty="0">
                <a:latin typeface="+mn-lt"/>
                <a:ea typeface="Calibri" pitchFamily="34" charset="0"/>
                <a:cs typeface="Times New Roman" pitchFamily="18" charset="0"/>
              </a:rPr>
              <a:t>RESULTADOS</a:t>
            </a:r>
            <a:r>
              <a:rPr lang="pt-BR" sz="2000" dirty="0">
                <a:latin typeface="+mn-lt"/>
                <a:ea typeface="Calibri" pitchFamily="34" charset="0"/>
                <a:cs typeface="Times New Roman" pitchFamily="18" charset="0"/>
              </a:rPr>
              <a:t>. </a:t>
            </a:r>
            <a:endParaRPr lang="pt-BR" sz="2000" dirty="0">
              <a:latin typeface="+mn-lt"/>
            </a:endParaRPr>
          </a:p>
        </p:txBody>
      </p:sp>
      <p:sp>
        <p:nvSpPr>
          <p:cNvPr id="8" name="Espaço Reservado para Número de Slide 7"/>
          <p:cNvSpPr>
            <a:spLocks noGrp="1"/>
          </p:cNvSpPr>
          <p:nvPr>
            <p:ph type="sldNum" sz="quarter" idx="12"/>
          </p:nvPr>
        </p:nvSpPr>
        <p:spPr/>
        <p:txBody>
          <a:bodyPr/>
          <a:lstStyle/>
          <a:p>
            <a:pPr>
              <a:defRPr/>
            </a:pPr>
            <a:fld id="{680E7A82-354B-417A-88AA-09EED0FB1D88}" type="slidenum">
              <a:rPr lang="pt-BR" smtClean="0"/>
              <a:pPr>
                <a:defRPr/>
              </a:pPr>
              <a:t>25</a:t>
            </a:fld>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3"/>
          <p:cNvSpPr>
            <a:spLocks noGrp="1" noChangeArrowheads="1"/>
          </p:cNvSpPr>
          <p:nvPr>
            <p:ph idx="1"/>
          </p:nvPr>
        </p:nvSpPr>
        <p:spPr>
          <a:xfrm>
            <a:off x="285750" y="1711325"/>
            <a:ext cx="8401050" cy="4525963"/>
          </a:xfrm>
        </p:spPr>
        <p:txBody>
          <a:bodyPr/>
          <a:lstStyle/>
          <a:p>
            <a:pPr algn="just" eaLnBrk="1" hangingPunct="1">
              <a:lnSpc>
                <a:spcPct val="80000"/>
              </a:lnSpc>
              <a:spcBef>
                <a:spcPct val="100000"/>
              </a:spcBef>
              <a:buFont typeface="Arial" charset="0"/>
              <a:buNone/>
            </a:pPr>
            <a:r>
              <a:rPr lang="pt-BR" sz="2400" b="1" smtClean="0"/>
              <a:t>Para o SEBRAE: </a:t>
            </a:r>
          </a:p>
          <a:p>
            <a:pPr algn="just" eaLnBrk="1" hangingPunct="1">
              <a:lnSpc>
                <a:spcPct val="80000"/>
              </a:lnSpc>
              <a:spcBef>
                <a:spcPct val="100000"/>
              </a:spcBef>
              <a:buFont typeface="Arial" charset="0"/>
              <a:buBlip>
                <a:blip r:embed="rId2"/>
              </a:buBlip>
            </a:pPr>
            <a:r>
              <a:rPr lang="pt-BR" sz="2400" smtClean="0"/>
              <a:t>A avaliação do empreendedorismo de gênero pode ser verificada a partir “da história real; a criatividade da ação da empreendedora e sua originalidade; a </a:t>
            </a:r>
            <a:r>
              <a:rPr lang="pt-BR" sz="2400" b="1" smtClean="0"/>
              <a:t>capacidade da empresária para transformar seu sonho em realidade</a:t>
            </a:r>
            <a:r>
              <a:rPr lang="pt-BR" sz="2400" smtClean="0"/>
              <a:t>; a capacidade da empreendedora quanto à geração de emprego e à melhoria da qualidade de vida de sua comunidade; o compromisso da empresária com a constante melhoria de sua aprendizagem e de seus colaboradores; e o poder de convencimento e a </a:t>
            </a:r>
            <a:r>
              <a:rPr lang="pt-BR" sz="2400" b="1" smtClean="0"/>
              <a:t>capacidade da empresária para contar sua história e motivar outras pessoas a seguirem seu exemplo</a:t>
            </a:r>
            <a:r>
              <a:rPr lang="pt-BR" sz="2400" smtClean="0"/>
              <a:t>, além da preocupação com o meio ambiente”.</a:t>
            </a:r>
          </a:p>
        </p:txBody>
      </p:sp>
      <p:sp>
        <p:nvSpPr>
          <p:cNvPr id="6" name="Retângulo de cantos arredondados 5"/>
          <p:cNvSpPr/>
          <p:nvPr/>
        </p:nvSpPr>
        <p:spPr>
          <a:xfrm>
            <a:off x="357188" y="40481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Instrumento de Avaliação</a:t>
            </a:r>
          </a:p>
        </p:txBody>
      </p:sp>
      <p:sp>
        <p:nvSpPr>
          <p:cNvPr id="5" name="Espaço Reservado para Número de Slide 3"/>
          <p:cNvSpPr>
            <a:spLocks noGrp="1"/>
          </p:cNvSpPr>
          <p:nvPr>
            <p:ph type="sldNum" sz="quarter" idx="12"/>
          </p:nvPr>
        </p:nvSpPr>
        <p:spPr/>
        <p:txBody>
          <a:bodyPr/>
          <a:lstStyle/>
          <a:p>
            <a:pPr algn="r">
              <a:defRPr/>
            </a:pPr>
            <a:fld id="{409D0C1E-7323-4938-B0CE-D2C2A6A7C44C}" type="slidenum">
              <a:rPr lang="pt-BR" sz="1400" smtClean="0">
                <a:latin typeface="+mn-lt"/>
              </a:rPr>
              <a:pPr algn="r">
                <a:defRPr/>
              </a:pPr>
              <a:t>26</a:t>
            </a:fld>
            <a:endParaRPr lang="pt-BR" sz="1400" dirty="0">
              <a:latin typeface="+mn-lt"/>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85750" y="1998663"/>
            <a:ext cx="8401050" cy="4525962"/>
          </a:xfrm>
          <a:prstGeom prst="rect">
            <a:avLst/>
          </a:prstGeom>
          <a:noFill/>
          <a:ln>
            <a:miter lim="800000"/>
            <a:headEnd/>
            <a:tailEnd/>
          </a:ln>
        </p:spPr>
        <p:txBody>
          <a:bodyPr/>
          <a:lstStyle/>
          <a:p>
            <a:pPr marL="342900" indent="-342900" algn="just">
              <a:lnSpc>
                <a:spcPct val="80000"/>
              </a:lnSpc>
              <a:spcBef>
                <a:spcPct val="100000"/>
              </a:spcBef>
              <a:defRPr/>
            </a:pPr>
            <a:r>
              <a:rPr lang="pt-BR" sz="2400" b="1" dirty="0">
                <a:latin typeface="+mn-lt"/>
              </a:rPr>
              <a:t>Para a FNQ: </a:t>
            </a:r>
          </a:p>
          <a:p>
            <a:pPr marL="342900" indent="-342900" algn="just">
              <a:lnSpc>
                <a:spcPct val="80000"/>
              </a:lnSpc>
              <a:spcBef>
                <a:spcPct val="100000"/>
              </a:spcBef>
              <a:buFontTx/>
              <a:buBlip>
                <a:blip r:embed="rId2"/>
              </a:buBlip>
              <a:defRPr/>
            </a:pPr>
            <a:r>
              <a:rPr lang="pt-BR" sz="2400" dirty="0">
                <a:latin typeface="+mn-lt"/>
              </a:rPr>
              <a:t>a Empreendedora que quer qualidade, deve buscar as melhores práticas e, conseqüentemente, os melhores resultados, fazendo do seu Negócio referência para outros. Para isso, é importante que os </a:t>
            </a:r>
            <a:r>
              <a:rPr lang="pt-BR" sz="2400" b="1" dirty="0">
                <a:latin typeface="+mn-lt"/>
              </a:rPr>
              <a:t>Fundamentos da Excelência</a:t>
            </a:r>
            <a:r>
              <a:rPr lang="pt-BR" sz="2400" dirty="0">
                <a:latin typeface="+mn-lt"/>
              </a:rPr>
              <a:t> estejam internalizados e sejam praticados no dia-a-dia da candidata.  </a:t>
            </a:r>
          </a:p>
        </p:txBody>
      </p:sp>
      <p:sp>
        <p:nvSpPr>
          <p:cNvPr id="6" name="Retângulo de cantos arredondados 5"/>
          <p:cNvSpPr/>
          <p:nvPr/>
        </p:nvSpPr>
        <p:spPr>
          <a:xfrm>
            <a:off x="357188" y="40481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Instrumento de Avaliação</a:t>
            </a:r>
          </a:p>
        </p:txBody>
      </p:sp>
      <p:sp>
        <p:nvSpPr>
          <p:cNvPr id="5" name="Espaço Reservado para Número de Slide 3"/>
          <p:cNvSpPr>
            <a:spLocks noGrp="1"/>
          </p:cNvSpPr>
          <p:nvPr>
            <p:ph type="sldNum" sz="quarter" idx="12"/>
          </p:nvPr>
        </p:nvSpPr>
        <p:spPr/>
        <p:txBody>
          <a:bodyPr/>
          <a:lstStyle/>
          <a:p>
            <a:pPr algn="r">
              <a:defRPr/>
            </a:pPr>
            <a:fld id="{50792784-711D-4BA5-9E99-EDE926CC8BAB}" type="slidenum">
              <a:rPr lang="pt-BR" sz="1400" smtClean="0">
                <a:latin typeface="+mn-lt"/>
              </a:rPr>
              <a:pPr algn="r">
                <a:defRPr/>
              </a:pPr>
              <a:t>27</a:t>
            </a:fld>
            <a:endParaRPr lang="pt-BR" sz="1400" dirty="0">
              <a:latin typeface="+mn-lt"/>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3"/>
          <p:cNvSpPr txBox="1">
            <a:spLocks noChangeArrowheads="1"/>
          </p:cNvSpPr>
          <p:nvPr/>
        </p:nvSpPr>
        <p:spPr bwMode="auto">
          <a:xfrm>
            <a:off x="1166813" y="1466850"/>
            <a:ext cx="7653337" cy="4708525"/>
          </a:xfrm>
          <a:prstGeom prst="rect">
            <a:avLst/>
          </a:prstGeom>
          <a:noFill/>
          <a:ln w="9525">
            <a:noFill/>
            <a:miter lim="800000"/>
            <a:headEnd/>
            <a:tailEnd/>
          </a:ln>
        </p:spPr>
        <p:txBody>
          <a:bodyPr/>
          <a:lstStyle/>
          <a:p>
            <a:pPr marL="342900" indent="-342900">
              <a:lnSpc>
                <a:spcPct val="80000"/>
              </a:lnSpc>
              <a:spcBef>
                <a:spcPct val="20000"/>
              </a:spcBef>
            </a:pPr>
            <a:r>
              <a:rPr lang="pt-BR" sz="3200" b="1">
                <a:latin typeface="Calibri" pitchFamily="34" charset="0"/>
              </a:rPr>
              <a:t>1. Criação do Negócio</a:t>
            </a:r>
            <a:endParaRPr lang="pt-BR" sz="3200">
              <a:latin typeface="Calibri" pitchFamily="34" charset="0"/>
            </a:endParaRPr>
          </a:p>
          <a:p>
            <a:pPr marL="742950" lvl="1" indent="-285750">
              <a:lnSpc>
                <a:spcPct val="80000"/>
              </a:lnSpc>
              <a:spcBef>
                <a:spcPct val="20000"/>
              </a:spcBef>
            </a:pPr>
            <a:r>
              <a:rPr lang="pt-BR" sz="2000">
                <a:latin typeface="Calibri" pitchFamily="34" charset="0"/>
              </a:rPr>
              <a:t>1.1 PENSAMENTO SISTÊMICO</a:t>
            </a:r>
          </a:p>
          <a:p>
            <a:pPr marL="742950" lvl="1" indent="-285750">
              <a:lnSpc>
                <a:spcPct val="80000"/>
              </a:lnSpc>
              <a:spcBef>
                <a:spcPct val="20000"/>
              </a:spcBef>
            </a:pPr>
            <a:r>
              <a:rPr lang="pt-BR" sz="2000">
                <a:latin typeface="Calibri" pitchFamily="34" charset="0"/>
              </a:rPr>
              <a:t>1.2 CULTURA DE INOVAÇÃO</a:t>
            </a:r>
            <a:endParaRPr lang="pt-BR" sz="2000" b="1">
              <a:latin typeface="Calibri" pitchFamily="34" charset="0"/>
            </a:endParaRPr>
          </a:p>
          <a:p>
            <a:pPr marL="342900" indent="-342900">
              <a:lnSpc>
                <a:spcPct val="80000"/>
              </a:lnSpc>
              <a:spcBef>
                <a:spcPct val="20000"/>
              </a:spcBef>
            </a:pPr>
            <a:endParaRPr lang="pt-BR" sz="1000" b="1">
              <a:latin typeface="Calibri" pitchFamily="34" charset="0"/>
            </a:endParaRPr>
          </a:p>
          <a:p>
            <a:pPr marL="342900" indent="-342900">
              <a:lnSpc>
                <a:spcPct val="80000"/>
              </a:lnSpc>
              <a:spcBef>
                <a:spcPct val="20000"/>
              </a:spcBef>
            </a:pPr>
            <a:r>
              <a:rPr lang="pt-BR" sz="3200" b="1">
                <a:latin typeface="Calibri" pitchFamily="34" charset="0"/>
              </a:rPr>
              <a:t>2. Desenvolvimento (Condução) do Negócio</a:t>
            </a:r>
            <a:endParaRPr lang="pt-BR" sz="3200">
              <a:latin typeface="Calibri" pitchFamily="34" charset="0"/>
            </a:endParaRPr>
          </a:p>
          <a:p>
            <a:pPr marL="742950" lvl="1" indent="-285750">
              <a:lnSpc>
                <a:spcPct val="80000"/>
              </a:lnSpc>
              <a:spcBef>
                <a:spcPct val="20000"/>
              </a:spcBef>
            </a:pPr>
            <a:r>
              <a:rPr lang="pt-BR" sz="2000">
                <a:latin typeface="Calibri" pitchFamily="34" charset="0"/>
              </a:rPr>
              <a:t>2.1 LIDERANÇA E CONSTÂNCIA DE PROPÓSITOS</a:t>
            </a:r>
          </a:p>
          <a:p>
            <a:pPr marL="742950" lvl="1" indent="-285750">
              <a:lnSpc>
                <a:spcPct val="80000"/>
              </a:lnSpc>
              <a:spcBef>
                <a:spcPct val="20000"/>
              </a:spcBef>
            </a:pPr>
            <a:r>
              <a:rPr lang="pt-BR" sz="2000">
                <a:latin typeface="Calibri" pitchFamily="34" charset="0"/>
              </a:rPr>
              <a:t>2.2 ORIENTAÇÃO POR PROCESSOS E INFORMAÇÕES</a:t>
            </a:r>
          </a:p>
          <a:p>
            <a:pPr marL="742950" lvl="1" indent="-285750">
              <a:lnSpc>
                <a:spcPct val="80000"/>
              </a:lnSpc>
              <a:spcBef>
                <a:spcPct val="20000"/>
              </a:spcBef>
            </a:pPr>
            <a:r>
              <a:rPr lang="pt-BR" sz="2000">
                <a:latin typeface="Calibri" pitchFamily="34" charset="0"/>
              </a:rPr>
              <a:t>2.3 VALORIZAÇÃO DAS PESSOAS</a:t>
            </a:r>
          </a:p>
          <a:p>
            <a:pPr marL="742950" lvl="1" indent="-285750">
              <a:lnSpc>
                <a:spcPct val="80000"/>
              </a:lnSpc>
              <a:spcBef>
                <a:spcPct val="20000"/>
              </a:spcBef>
            </a:pPr>
            <a:r>
              <a:rPr lang="pt-BR" sz="2000">
                <a:latin typeface="Calibri" pitchFamily="34" charset="0"/>
              </a:rPr>
              <a:t>2.4 CONHECIMENTO SOBRE O CLIENTE E O MERCADO</a:t>
            </a:r>
          </a:p>
          <a:p>
            <a:pPr marL="742950" lvl="1" indent="-285750">
              <a:lnSpc>
                <a:spcPct val="80000"/>
              </a:lnSpc>
              <a:spcBef>
                <a:spcPct val="20000"/>
              </a:spcBef>
            </a:pPr>
            <a:r>
              <a:rPr lang="pt-BR" sz="2000">
                <a:latin typeface="Calibri" pitchFamily="34" charset="0"/>
              </a:rPr>
              <a:t>2.5 RESPONSABILIDADE SOCIAL</a:t>
            </a:r>
          </a:p>
          <a:p>
            <a:pPr marL="742950" lvl="1" indent="-285750">
              <a:lnSpc>
                <a:spcPct val="80000"/>
              </a:lnSpc>
              <a:spcBef>
                <a:spcPct val="20000"/>
              </a:spcBef>
            </a:pPr>
            <a:r>
              <a:rPr lang="pt-BR" sz="2000">
                <a:latin typeface="Calibri" pitchFamily="34" charset="0"/>
              </a:rPr>
              <a:t>2.6 DESENVOLVIMENTO DE PARCERIAS</a:t>
            </a:r>
          </a:p>
          <a:p>
            <a:pPr marL="342900" indent="-342900">
              <a:lnSpc>
                <a:spcPct val="80000"/>
              </a:lnSpc>
              <a:spcBef>
                <a:spcPct val="20000"/>
              </a:spcBef>
            </a:pPr>
            <a:endParaRPr lang="pt-BR" sz="1000" b="1">
              <a:latin typeface="Calibri" pitchFamily="34" charset="0"/>
            </a:endParaRPr>
          </a:p>
          <a:p>
            <a:pPr marL="342900" indent="-342900">
              <a:lnSpc>
                <a:spcPct val="80000"/>
              </a:lnSpc>
              <a:spcBef>
                <a:spcPct val="20000"/>
              </a:spcBef>
            </a:pPr>
            <a:r>
              <a:rPr lang="pt-BR" sz="3200" b="1">
                <a:latin typeface="Calibri" pitchFamily="34" charset="0"/>
              </a:rPr>
              <a:t>3. Resultados</a:t>
            </a:r>
            <a:endParaRPr lang="pt-BR" sz="3200">
              <a:latin typeface="Calibri" pitchFamily="34" charset="0"/>
            </a:endParaRPr>
          </a:p>
          <a:p>
            <a:pPr marL="742950" lvl="1" indent="-285750">
              <a:lnSpc>
                <a:spcPct val="80000"/>
              </a:lnSpc>
              <a:spcBef>
                <a:spcPct val="20000"/>
              </a:spcBef>
            </a:pPr>
            <a:r>
              <a:rPr lang="pt-BR" sz="2000">
                <a:latin typeface="Calibri" pitchFamily="34" charset="0"/>
              </a:rPr>
              <a:t>3.1 VISÃO DE FUTURO</a:t>
            </a:r>
          </a:p>
          <a:p>
            <a:pPr marL="742950" lvl="1" indent="-285750">
              <a:lnSpc>
                <a:spcPct val="80000"/>
              </a:lnSpc>
              <a:spcBef>
                <a:spcPct val="20000"/>
              </a:spcBef>
            </a:pPr>
            <a:r>
              <a:rPr lang="pt-BR" sz="2000">
                <a:latin typeface="Calibri" pitchFamily="34" charset="0"/>
              </a:rPr>
              <a:t>3.2 APRENDIZADO ORGANIZACIONAL</a:t>
            </a:r>
          </a:p>
          <a:p>
            <a:pPr marL="742950" lvl="1" indent="-285750">
              <a:lnSpc>
                <a:spcPct val="80000"/>
              </a:lnSpc>
              <a:spcBef>
                <a:spcPct val="20000"/>
              </a:spcBef>
            </a:pPr>
            <a:r>
              <a:rPr lang="pt-BR" sz="2000">
                <a:latin typeface="Calibri" pitchFamily="34" charset="0"/>
              </a:rPr>
              <a:t>3.3 GERAÇÃO DE VALOR</a:t>
            </a:r>
          </a:p>
        </p:txBody>
      </p:sp>
      <p:sp>
        <p:nvSpPr>
          <p:cNvPr id="6" name="Retângulo de cantos arredondados 5"/>
          <p:cNvSpPr/>
          <p:nvPr/>
        </p:nvSpPr>
        <p:spPr>
          <a:xfrm>
            <a:off x="357188" y="41116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Critérios de Avaliação</a:t>
            </a:r>
          </a:p>
        </p:txBody>
      </p:sp>
      <p:sp>
        <p:nvSpPr>
          <p:cNvPr id="5" name="Espaço Reservado para Número de Slide 3"/>
          <p:cNvSpPr>
            <a:spLocks noGrp="1"/>
          </p:cNvSpPr>
          <p:nvPr>
            <p:ph type="sldNum" sz="quarter" idx="12"/>
          </p:nvPr>
        </p:nvSpPr>
        <p:spPr/>
        <p:txBody>
          <a:bodyPr/>
          <a:lstStyle/>
          <a:p>
            <a:pPr algn="r">
              <a:defRPr/>
            </a:pPr>
            <a:fld id="{B3F81E23-7E73-4FE7-BB49-CF70D7D3EE45}" type="slidenum">
              <a:rPr lang="pt-BR" sz="1400" smtClean="0">
                <a:latin typeface="+mn-lt"/>
              </a:rPr>
              <a:pPr algn="r">
                <a:defRPr/>
              </a:pPr>
              <a:t>28</a:t>
            </a:fld>
            <a:endParaRPr lang="pt-BR" sz="1400" dirty="0">
              <a:latin typeface="+mn-lt"/>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tângulo de cantos arredondados 6"/>
          <p:cNvSpPr/>
          <p:nvPr/>
        </p:nvSpPr>
        <p:spPr>
          <a:xfrm>
            <a:off x="357188" y="41116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Tabela de Pontuação</a:t>
            </a:r>
          </a:p>
        </p:txBody>
      </p:sp>
      <p:sp>
        <p:nvSpPr>
          <p:cNvPr id="5" name="Espaço Reservado para Número de Slide 3"/>
          <p:cNvSpPr>
            <a:spLocks noGrp="1"/>
          </p:cNvSpPr>
          <p:nvPr>
            <p:ph type="sldNum" sz="quarter" idx="16"/>
          </p:nvPr>
        </p:nvSpPr>
        <p:spPr/>
        <p:txBody>
          <a:bodyPr/>
          <a:lstStyle/>
          <a:p>
            <a:pPr algn="r">
              <a:defRPr/>
            </a:pPr>
            <a:fld id="{59817E95-29F9-42AD-9B6F-0D3D77612DEB}" type="slidenum">
              <a:rPr lang="pt-BR" sz="1400" smtClean="0">
                <a:latin typeface="+mn-lt"/>
              </a:rPr>
              <a:pPr algn="r">
                <a:defRPr/>
              </a:pPr>
              <a:t>29</a:t>
            </a:fld>
            <a:endParaRPr lang="pt-BR" sz="1400" dirty="0">
              <a:latin typeface="+mn-lt"/>
            </a:endParaRPr>
          </a:p>
        </p:txBody>
      </p:sp>
      <p:pic>
        <p:nvPicPr>
          <p:cNvPr id="55300" name="Picture 36"/>
          <p:cNvPicPr>
            <a:picLocks noChangeAspect="1" noChangeArrowheads="1"/>
          </p:cNvPicPr>
          <p:nvPr/>
        </p:nvPicPr>
        <p:blipFill>
          <a:blip r:embed="rId2" cstate="print"/>
          <a:srcRect/>
          <a:stretch>
            <a:fillRect/>
          </a:stretch>
        </p:blipFill>
        <p:spPr bwMode="auto">
          <a:xfrm>
            <a:off x="1235075" y="1336675"/>
            <a:ext cx="6792913" cy="5661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ela 3"/>
          <p:cNvGraphicFramePr>
            <a:graphicFrameLocks noGrp="1"/>
          </p:cNvGraphicFramePr>
          <p:nvPr/>
        </p:nvGraphicFramePr>
        <p:xfrm>
          <a:off x="1619250" y="1142987"/>
          <a:ext cx="5832648" cy="5259230"/>
        </p:xfrm>
        <a:graphic>
          <a:graphicData uri="http://schemas.openxmlformats.org/drawingml/2006/table">
            <a:tbl>
              <a:tblPr/>
              <a:tblGrid>
                <a:gridCol w="1017324"/>
                <a:gridCol w="4815324"/>
              </a:tblGrid>
              <a:tr h="375012">
                <a:tc>
                  <a:txBody>
                    <a:bodyPr/>
                    <a:lstStyle/>
                    <a:p>
                      <a:pPr algn="ctr">
                        <a:lnSpc>
                          <a:spcPct val="115000"/>
                        </a:lnSpc>
                        <a:spcAft>
                          <a:spcPts val="0"/>
                        </a:spcAft>
                      </a:pPr>
                      <a:r>
                        <a:rPr lang="pt-BR" sz="2000" b="1" dirty="0">
                          <a:solidFill>
                            <a:schemeClr val="bg1"/>
                          </a:solidFill>
                          <a:latin typeface="Calibri" pitchFamily="34" charset="0"/>
                          <a:ea typeface="Calibri"/>
                          <a:cs typeface="Times New Roman"/>
                        </a:rPr>
                        <a:t>Horário</a:t>
                      </a:r>
                      <a:endParaRPr lang="pt-BR" sz="2000" dirty="0">
                        <a:solidFill>
                          <a:schemeClr val="bg1"/>
                        </a:solidFill>
                        <a:latin typeface="Calibri" pitchFamily="34" charset="0"/>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00"/>
                    </a:solidFill>
                  </a:tcPr>
                </a:tc>
                <a:tc>
                  <a:txBody>
                    <a:bodyPr/>
                    <a:lstStyle/>
                    <a:p>
                      <a:pPr algn="ctr">
                        <a:lnSpc>
                          <a:spcPct val="115000"/>
                        </a:lnSpc>
                        <a:spcAft>
                          <a:spcPts val="0"/>
                        </a:spcAft>
                      </a:pPr>
                      <a:r>
                        <a:rPr lang="pt-BR" sz="2000" b="1" dirty="0">
                          <a:solidFill>
                            <a:schemeClr val="bg1"/>
                          </a:solidFill>
                          <a:latin typeface="Calibri" pitchFamily="34" charset="0"/>
                          <a:ea typeface="Calibri"/>
                          <a:cs typeface="Times New Roman"/>
                        </a:rPr>
                        <a:t>Atividade</a:t>
                      </a:r>
                      <a:endParaRPr lang="pt-BR" sz="2000" dirty="0">
                        <a:solidFill>
                          <a:schemeClr val="bg1"/>
                        </a:solidFill>
                        <a:latin typeface="Calibri" pitchFamily="34"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00"/>
                    </a:solidFill>
                  </a:tcPr>
                </a:tc>
              </a:tr>
              <a:tr h="288457">
                <a:tc>
                  <a:txBody>
                    <a:bodyPr/>
                    <a:lstStyle/>
                    <a:p>
                      <a:pPr algn="ctr"/>
                      <a:r>
                        <a:rPr lang="pt-BR" dirty="0" smtClean="0">
                          <a:latin typeface="+mn-lt"/>
                        </a:rPr>
                        <a:t>08h30</a:t>
                      </a:r>
                      <a:endParaRPr lang="pt-BR" dirty="0">
                        <a:latin typeface="+mn-lt"/>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pt-BR" dirty="0">
                          <a:latin typeface="+mn-lt"/>
                        </a:rPr>
                        <a:t>Abertura e Apresentação dos Participantes</a:t>
                      </a:r>
                    </a:p>
                  </a:txBody>
                  <a:tcPr marL="68580" marR="6858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8457">
                <a:tc>
                  <a:txBody>
                    <a:bodyPr/>
                    <a:lstStyle/>
                    <a:p>
                      <a:pPr algn="ctr"/>
                      <a:r>
                        <a:rPr lang="pt-BR" dirty="0" smtClean="0">
                          <a:latin typeface="+mn-lt"/>
                        </a:rPr>
                        <a:t>09h00</a:t>
                      </a:r>
                      <a:endParaRPr lang="pt-BR" dirty="0">
                        <a:latin typeface="+mn-lt"/>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latin typeface="+mn-lt"/>
                        </a:rPr>
                        <a:t>O </a:t>
                      </a:r>
                      <a:r>
                        <a:rPr lang="pt-BR" dirty="0" smtClean="0">
                          <a:latin typeface="+mn-lt"/>
                        </a:rPr>
                        <a:t>Prêmio e Código de Ética</a:t>
                      </a:r>
                    </a:p>
                  </a:txBody>
                  <a:tcPr marL="68580" marR="6858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8457">
                <a:tc>
                  <a:txBody>
                    <a:bodyPr/>
                    <a:lstStyle/>
                    <a:p>
                      <a:pPr algn="ctr"/>
                      <a:r>
                        <a:rPr lang="pt-BR" dirty="0" smtClean="0">
                          <a:latin typeface="+mn-lt"/>
                        </a:rPr>
                        <a:t>09h20</a:t>
                      </a:r>
                      <a:endParaRPr lang="pt-BR" dirty="0">
                        <a:latin typeface="+mn-lt"/>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latin typeface="+mn-lt"/>
                        </a:rPr>
                        <a:t>Processo de Avaliação </a:t>
                      </a:r>
                    </a:p>
                  </a:txBody>
                  <a:tcPr marL="68580" marR="6858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8457">
                <a:tc>
                  <a:txBody>
                    <a:bodyPr/>
                    <a:lstStyle/>
                    <a:p>
                      <a:pPr algn="ctr"/>
                      <a:r>
                        <a:rPr lang="pt-BR" dirty="0" smtClean="0">
                          <a:latin typeface="+mn-lt"/>
                        </a:rPr>
                        <a:t>09h35</a:t>
                      </a:r>
                      <a:endParaRPr lang="pt-BR" dirty="0">
                        <a:latin typeface="+mn-lt"/>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latin typeface="+mn-lt"/>
                        </a:rPr>
                        <a:t>Papeis e responsabilidades</a:t>
                      </a:r>
                    </a:p>
                  </a:txBody>
                  <a:tcPr marL="68580" marR="6858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8457">
                <a:tc>
                  <a:txBody>
                    <a:bodyPr/>
                    <a:lstStyle/>
                    <a:p>
                      <a:pPr algn="ctr"/>
                      <a:r>
                        <a:rPr lang="pt-BR" dirty="0" smtClean="0">
                          <a:latin typeface="+mn-lt"/>
                        </a:rPr>
                        <a:t>10h00</a:t>
                      </a:r>
                      <a:endParaRPr lang="pt-BR" dirty="0">
                        <a:latin typeface="+mn-lt"/>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pt-BR" dirty="0" smtClean="0">
                          <a:latin typeface="+mn-lt"/>
                        </a:rPr>
                        <a:t>Intervalo</a:t>
                      </a:r>
                      <a:endParaRPr lang="pt-BR" dirty="0">
                        <a:latin typeface="+mn-lt"/>
                      </a:endParaRPr>
                    </a:p>
                  </a:txBody>
                  <a:tcPr marL="68580" marR="6858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82964">
                <a:tc>
                  <a:txBody>
                    <a:bodyPr/>
                    <a:lstStyle/>
                    <a:p>
                      <a:pPr algn="ctr"/>
                      <a:r>
                        <a:rPr lang="pt-BR" dirty="0" smtClean="0">
                          <a:latin typeface="+mn-lt"/>
                        </a:rPr>
                        <a:t>10h15</a:t>
                      </a:r>
                      <a:endParaRPr lang="pt-BR" dirty="0">
                        <a:latin typeface="+mn-lt"/>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latin typeface="+mn-lt"/>
                        </a:rPr>
                        <a:t>Instrumento e Critérios de Avaliação</a:t>
                      </a:r>
                    </a:p>
                  </a:txBody>
                  <a:tcPr marL="68580" marR="6858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8457">
                <a:tc>
                  <a:txBody>
                    <a:bodyPr/>
                    <a:lstStyle/>
                    <a:p>
                      <a:pPr algn="ctr"/>
                      <a:r>
                        <a:rPr lang="pt-BR" dirty="0" smtClean="0">
                          <a:latin typeface="+mn-lt"/>
                        </a:rPr>
                        <a:t>12h00</a:t>
                      </a:r>
                      <a:endParaRPr lang="pt-BR" dirty="0">
                        <a:latin typeface="+mn-lt"/>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r>
                        <a:rPr lang="pt-BR" dirty="0">
                          <a:latin typeface="+mn-lt"/>
                        </a:rPr>
                        <a:t>Almoço</a:t>
                      </a:r>
                    </a:p>
                  </a:txBody>
                  <a:tcPr marL="68580" marR="6858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288457">
                <a:tc>
                  <a:txBody>
                    <a:bodyPr/>
                    <a:lstStyle/>
                    <a:p>
                      <a:pPr algn="ctr"/>
                      <a:r>
                        <a:rPr lang="pt-BR" dirty="0" smtClean="0">
                          <a:latin typeface="+mn-lt"/>
                        </a:rPr>
                        <a:t>13h30</a:t>
                      </a:r>
                      <a:endParaRPr lang="pt-BR" dirty="0">
                        <a:latin typeface="+mn-lt"/>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pt-BR" dirty="0" smtClean="0"/>
                        <a:t>Mudanças do Ciclo 2013</a:t>
                      </a:r>
                      <a:endParaRPr lang="pt-BR" dirty="0"/>
                    </a:p>
                  </a:txBody>
                  <a:tcPr marL="68580" marR="6858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8457">
                <a:tc>
                  <a:txBody>
                    <a:bodyPr/>
                    <a:lstStyle/>
                    <a:p>
                      <a:pPr algn="ctr"/>
                      <a:r>
                        <a:rPr lang="pt-BR" dirty="0" smtClean="0">
                          <a:latin typeface="+mn-lt"/>
                        </a:rPr>
                        <a:t>13h55</a:t>
                      </a:r>
                      <a:endParaRPr lang="pt-BR" dirty="0">
                        <a:latin typeface="+mn-lt"/>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pt-BR" dirty="0">
                          <a:latin typeface="+mn-lt"/>
                        </a:rPr>
                        <a:t>Exercício </a:t>
                      </a:r>
                      <a:r>
                        <a:rPr lang="pt-BR" dirty="0" smtClean="0">
                          <a:latin typeface="+mn-lt"/>
                        </a:rPr>
                        <a:t>1 – Análise</a:t>
                      </a:r>
                      <a:r>
                        <a:rPr lang="pt-BR" baseline="0" dirty="0" smtClean="0">
                          <a:latin typeface="+mn-lt"/>
                        </a:rPr>
                        <a:t> relatos </a:t>
                      </a:r>
                      <a:r>
                        <a:rPr lang="pt-BR" baseline="0" smtClean="0">
                          <a:latin typeface="+mn-lt"/>
                        </a:rPr>
                        <a:t>x Sub-critérios</a:t>
                      </a:r>
                      <a:endParaRPr lang="pt-BR" dirty="0">
                        <a:latin typeface="+mn-lt"/>
                      </a:endParaRPr>
                    </a:p>
                  </a:txBody>
                  <a:tcPr marL="68580" marR="6858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8457">
                <a:tc>
                  <a:txBody>
                    <a:bodyPr/>
                    <a:lstStyle/>
                    <a:p>
                      <a:pPr algn="ctr"/>
                      <a:r>
                        <a:rPr lang="pt-BR" dirty="0" smtClean="0">
                          <a:latin typeface="+mn-lt"/>
                        </a:rPr>
                        <a:t>14h20</a:t>
                      </a:r>
                      <a:endParaRPr lang="pt-BR" dirty="0">
                        <a:latin typeface="+mn-lt"/>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pt-BR" dirty="0" smtClean="0">
                          <a:latin typeface="+mn-lt"/>
                        </a:rPr>
                        <a:t>Exercício 2 – 1ª Parte – Avaliação Relato</a:t>
                      </a:r>
                      <a:endParaRPr lang="pt-BR" dirty="0">
                        <a:latin typeface="+mn-lt"/>
                      </a:endParaRPr>
                    </a:p>
                  </a:txBody>
                  <a:tcPr marL="68580" marR="6858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8457">
                <a:tc>
                  <a:txBody>
                    <a:bodyPr/>
                    <a:lstStyle/>
                    <a:p>
                      <a:pPr algn="ctr"/>
                      <a:r>
                        <a:rPr lang="pt-BR" dirty="0" smtClean="0">
                          <a:latin typeface="+mn-lt"/>
                        </a:rPr>
                        <a:t>15h20</a:t>
                      </a:r>
                      <a:endParaRPr lang="pt-BR" dirty="0">
                        <a:latin typeface="+mn-lt"/>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latin typeface="+mn-lt"/>
                        </a:rPr>
                        <a:t>Intervalo</a:t>
                      </a:r>
                    </a:p>
                  </a:txBody>
                  <a:tcPr marL="68580" marR="6858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71825">
                <a:tc>
                  <a:txBody>
                    <a:bodyPr/>
                    <a:lstStyle/>
                    <a:p>
                      <a:pPr algn="ctr"/>
                      <a:r>
                        <a:rPr lang="pt-BR" dirty="0" smtClean="0">
                          <a:latin typeface="+mn-lt"/>
                        </a:rPr>
                        <a:t>15h30</a:t>
                      </a:r>
                      <a:endParaRPr lang="pt-BR" dirty="0">
                        <a:latin typeface="+mn-lt"/>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latin typeface="+mn-lt"/>
                        </a:rPr>
                        <a:t>Exercício 2 – 2ª Parte - Consenso</a:t>
                      </a:r>
                    </a:p>
                  </a:txBody>
                  <a:tcPr marL="68580" marR="6858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04199">
                <a:tc>
                  <a:txBody>
                    <a:bodyPr/>
                    <a:lstStyle/>
                    <a:p>
                      <a:pPr algn="ctr"/>
                      <a:r>
                        <a:rPr lang="pt-BR" dirty="0" smtClean="0">
                          <a:latin typeface="+mn-lt"/>
                        </a:rPr>
                        <a:t>16h00</a:t>
                      </a:r>
                      <a:endParaRPr lang="pt-BR" dirty="0">
                        <a:latin typeface="+mn-lt"/>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latin typeface="+mn-lt"/>
                        </a:rPr>
                        <a:t>Exercício 3 – Comentários Adequados</a:t>
                      </a:r>
                    </a:p>
                  </a:txBody>
                  <a:tcPr marL="68580" marR="6858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8457">
                <a:tc>
                  <a:txBody>
                    <a:bodyPr/>
                    <a:lstStyle/>
                    <a:p>
                      <a:pPr algn="ctr"/>
                      <a:r>
                        <a:rPr lang="pt-BR" dirty="0" smtClean="0">
                          <a:latin typeface="+mn-lt"/>
                        </a:rPr>
                        <a:t>16h20</a:t>
                      </a:r>
                      <a:endParaRPr lang="pt-BR" dirty="0">
                        <a:latin typeface="+mn-lt"/>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latin typeface="+mn-lt"/>
                        </a:rPr>
                        <a:t>Exercício 4 – 1ª Parte – Verificação: comentários</a:t>
                      </a:r>
                    </a:p>
                  </a:txBody>
                  <a:tcPr marL="68580" marR="6858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8457">
                <a:tc>
                  <a:txBody>
                    <a:bodyPr/>
                    <a:lstStyle/>
                    <a:p>
                      <a:pPr algn="ctr"/>
                      <a:r>
                        <a:rPr lang="pt-BR" dirty="0" smtClean="0">
                          <a:latin typeface="+mn-lt"/>
                        </a:rPr>
                        <a:t>17h05</a:t>
                      </a:r>
                      <a:endParaRPr lang="pt-BR" dirty="0">
                        <a:latin typeface="+mn-lt"/>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latin typeface="+mn-lt"/>
                        </a:rPr>
                        <a:t>Exercício 4 – 2ª Parte </a:t>
                      </a:r>
                    </a:p>
                  </a:txBody>
                  <a:tcPr marL="68580" marR="6858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8457">
                <a:tc>
                  <a:txBody>
                    <a:bodyPr/>
                    <a:lstStyle/>
                    <a:p>
                      <a:pPr algn="ctr"/>
                      <a:r>
                        <a:rPr lang="pt-BR" dirty="0" smtClean="0">
                          <a:latin typeface="+mn-lt"/>
                        </a:rPr>
                        <a:t>17h20</a:t>
                      </a:r>
                      <a:endParaRPr lang="pt-BR" dirty="0">
                        <a:latin typeface="+mn-lt"/>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pt-BR" dirty="0">
                          <a:latin typeface="+mn-lt"/>
                        </a:rPr>
                        <a:t>Sistema do Prêmio</a:t>
                      </a:r>
                    </a:p>
                  </a:txBody>
                  <a:tcPr marL="68580" marR="6858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8457">
                <a:tc>
                  <a:txBody>
                    <a:bodyPr/>
                    <a:lstStyle/>
                    <a:p>
                      <a:pPr algn="ctr"/>
                      <a:r>
                        <a:rPr lang="pt-BR" dirty="0" smtClean="0">
                          <a:latin typeface="+mn-lt"/>
                        </a:rPr>
                        <a:t>18h00</a:t>
                      </a:r>
                      <a:endParaRPr lang="pt-BR" dirty="0">
                        <a:latin typeface="+mn-lt"/>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pt-BR" dirty="0" smtClean="0">
                          <a:latin typeface="+mn-lt"/>
                        </a:rPr>
                        <a:t>Encerramento</a:t>
                      </a:r>
                      <a:endParaRPr lang="pt-BR" dirty="0">
                        <a:latin typeface="+mn-lt"/>
                      </a:endParaRPr>
                    </a:p>
                  </a:txBody>
                  <a:tcPr marL="68580" marR="6858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
        <p:nvSpPr>
          <p:cNvPr id="7" name="Espaço Reservado para Número de Slide 3"/>
          <p:cNvSpPr>
            <a:spLocks noGrp="1"/>
          </p:cNvSpPr>
          <p:nvPr>
            <p:ph type="sldNum" sz="quarter" idx="16"/>
          </p:nvPr>
        </p:nvSpPr>
        <p:spPr>
          <a:xfrm>
            <a:off x="6759575" y="6356350"/>
            <a:ext cx="2133600" cy="365125"/>
          </a:xfrm>
        </p:spPr>
        <p:txBody>
          <a:bodyPr/>
          <a:lstStyle/>
          <a:p>
            <a:pPr algn="r">
              <a:defRPr/>
            </a:pPr>
            <a:fld id="{857A5707-D7CF-4904-A2BD-45DE4238BE52}" type="slidenum">
              <a:rPr lang="pt-BR" sz="1400" smtClean="0">
                <a:latin typeface="+mn-lt"/>
              </a:rPr>
              <a:pPr algn="r">
                <a:defRPr/>
              </a:pPr>
              <a:t>3</a:t>
            </a:fld>
            <a:endParaRPr lang="pt-BR" sz="1400" dirty="0">
              <a:latin typeface="+mn-lt"/>
            </a:endParaRPr>
          </a:p>
        </p:txBody>
      </p:sp>
      <p:sp>
        <p:nvSpPr>
          <p:cNvPr id="6" name="Retângulo de cantos arredondados 5"/>
          <p:cNvSpPr/>
          <p:nvPr/>
        </p:nvSpPr>
        <p:spPr>
          <a:xfrm>
            <a:off x="357158" y="214290"/>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Programação</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Espaço Reservado para Conteúdo 5"/>
          <p:cNvGraphicFramePr>
            <a:graphicFrameLocks noGrp="1"/>
          </p:cNvGraphicFramePr>
          <p:nvPr>
            <p:ph sz="quarter" idx="4294967295"/>
          </p:nvPr>
        </p:nvGraphicFramePr>
        <p:xfrm>
          <a:off x="395288" y="2843213"/>
          <a:ext cx="8280920" cy="3194011"/>
        </p:xfrm>
        <a:graphic>
          <a:graphicData uri="http://schemas.openxmlformats.org/drawingml/2006/table">
            <a:tbl>
              <a:tblPr/>
              <a:tblGrid>
                <a:gridCol w="4338949"/>
                <a:gridCol w="1172404"/>
                <a:gridCol w="874168"/>
                <a:gridCol w="874168"/>
                <a:gridCol w="1021231"/>
              </a:tblGrid>
              <a:tr h="0">
                <a:tc rowSpan="2">
                  <a:txBody>
                    <a:bodyPr/>
                    <a:lstStyle/>
                    <a:p>
                      <a:pPr algn="ctr">
                        <a:lnSpc>
                          <a:spcPct val="115000"/>
                        </a:lnSpc>
                        <a:spcAft>
                          <a:spcPts val="0"/>
                        </a:spcAft>
                      </a:pPr>
                      <a:r>
                        <a:rPr lang="pt-BR" sz="1600" b="1" dirty="0">
                          <a:solidFill>
                            <a:schemeClr val="tx1"/>
                          </a:solidFill>
                          <a:latin typeface="Calibri"/>
                          <a:ea typeface="Calibri"/>
                          <a:cs typeface="Arial"/>
                        </a:rPr>
                        <a:t>ITEM</a:t>
                      </a:r>
                      <a:endParaRPr lang="pt-BR" sz="1600" dirty="0">
                        <a:solidFill>
                          <a:schemeClr val="tx1"/>
                        </a:solidFill>
                        <a:latin typeface="Calibri"/>
                        <a:ea typeface="Calibri"/>
                        <a:cs typeface="Times New Roman"/>
                      </a:endParaRPr>
                    </a:p>
                  </a:txBody>
                  <a:tcPr marL="12493" marR="12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gridSpan="3">
                  <a:txBody>
                    <a:bodyPr/>
                    <a:lstStyle/>
                    <a:p>
                      <a:pPr algn="ctr">
                        <a:lnSpc>
                          <a:spcPct val="115000"/>
                        </a:lnSpc>
                        <a:spcAft>
                          <a:spcPts val="0"/>
                        </a:spcAft>
                      </a:pPr>
                      <a:r>
                        <a:rPr lang="pt-BR" sz="1600" b="1" dirty="0">
                          <a:solidFill>
                            <a:schemeClr val="tx1"/>
                          </a:solidFill>
                          <a:latin typeface="Calibri"/>
                          <a:ea typeface="Calibri"/>
                          <a:cs typeface="Arial"/>
                        </a:rPr>
                        <a:t>Evidência</a:t>
                      </a:r>
                      <a:endParaRPr lang="pt-BR" sz="1600" dirty="0">
                        <a:solidFill>
                          <a:schemeClr val="tx1"/>
                        </a:solidFill>
                        <a:latin typeface="Calibri"/>
                        <a:ea typeface="Calibri"/>
                        <a:cs typeface="Times New Roman"/>
                      </a:endParaRPr>
                    </a:p>
                  </a:txBody>
                  <a:tcPr marL="12493" marR="12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pt-BR"/>
                    </a:p>
                  </a:txBody>
                  <a:tcPr/>
                </a:tc>
                <a:tc hMerge="1">
                  <a:txBody>
                    <a:bodyPr/>
                    <a:lstStyle/>
                    <a:p>
                      <a:endParaRPr lang="pt-BR"/>
                    </a:p>
                  </a:txBody>
                  <a:tcPr/>
                </a:tc>
                <a:tc rowSpan="2">
                  <a:txBody>
                    <a:bodyPr/>
                    <a:lstStyle/>
                    <a:p>
                      <a:pPr algn="ctr">
                        <a:lnSpc>
                          <a:spcPct val="115000"/>
                        </a:lnSpc>
                        <a:spcAft>
                          <a:spcPts val="0"/>
                        </a:spcAft>
                      </a:pPr>
                      <a:r>
                        <a:rPr lang="pt-BR" sz="1600" b="1" dirty="0">
                          <a:solidFill>
                            <a:schemeClr val="tx1"/>
                          </a:solidFill>
                          <a:latin typeface="Calibri"/>
                          <a:ea typeface="Calibri"/>
                          <a:cs typeface="Arial"/>
                        </a:rPr>
                        <a:t>Onde? Quais linhas?</a:t>
                      </a:r>
                      <a:endParaRPr lang="pt-BR" sz="1600" dirty="0">
                        <a:solidFill>
                          <a:schemeClr val="tx1"/>
                        </a:solidFill>
                        <a:latin typeface="Calibri"/>
                        <a:ea typeface="Calibri"/>
                        <a:cs typeface="Times New Roman"/>
                      </a:endParaRPr>
                    </a:p>
                  </a:txBody>
                  <a:tcPr marL="12493" marR="124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r>
              <a:tr h="583680">
                <a:tc vMerge="1">
                  <a:txBody>
                    <a:bodyPr/>
                    <a:lstStyle/>
                    <a:p>
                      <a:endParaRPr lang="pt-BR"/>
                    </a:p>
                  </a:txBody>
                  <a:tcPr/>
                </a:tc>
                <a:tc>
                  <a:txBody>
                    <a:bodyPr/>
                    <a:lstStyle/>
                    <a:p>
                      <a:pPr algn="ctr">
                        <a:lnSpc>
                          <a:spcPct val="115000"/>
                        </a:lnSpc>
                        <a:spcAft>
                          <a:spcPts val="0"/>
                        </a:spcAft>
                      </a:pPr>
                      <a:r>
                        <a:rPr lang="pt-BR" sz="1600" b="1" dirty="0">
                          <a:solidFill>
                            <a:schemeClr val="tx1"/>
                          </a:solidFill>
                          <a:latin typeface="Calibri"/>
                          <a:ea typeface="Calibri"/>
                          <a:cs typeface="Arial"/>
                        </a:rPr>
                        <a:t>0</a:t>
                      </a:r>
                      <a:endParaRPr lang="pt-BR" sz="1600" dirty="0">
                        <a:solidFill>
                          <a:schemeClr val="tx1"/>
                        </a:solidFill>
                        <a:latin typeface="Calibri"/>
                        <a:ea typeface="Calibri"/>
                        <a:cs typeface="Times New Roman"/>
                      </a:endParaRPr>
                    </a:p>
                    <a:p>
                      <a:pPr algn="ctr">
                        <a:lnSpc>
                          <a:spcPct val="115000"/>
                        </a:lnSpc>
                        <a:spcAft>
                          <a:spcPts val="0"/>
                        </a:spcAft>
                      </a:pPr>
                      <a:r>
                        <a:rPr lang="pt-BR" sz="1200" b="1" dirty="0" smtClean="0">
                          <a:solidFill>
                            <a:schemeClr val="tx1"/>
                          </a:solidFill>
                          <a:latin typeface="Calibri"/>
                          <a:ea typeface="Calibri"/>
                          <a:cs typeface="Arial"/>
                        </a:rPr>
                        <a:t>(não evidenciado)</a:t>
                      </a:r>
                      <a:endParaRPr lang="pt-BR" sz="1200" dirty="0">
                        <a:solidFill>
                          <a:schemeClr val="tx1"/>
                        </a:solidFill>
                        <a:latin typeface="Calibri"/>
                        <a:ea typeface="Calibri"/>
                        <a:cs typeface="Times New Roman"/>
                      </a:endParaRPr>
                    </a:p>
                  </a:txBody>
                  <a:tcPr marL="12493" marR="12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ct val="115000"/>
                        </a:lnSpc>
                        <a:spcAft>
                          <a:spcPts val="0"/>
                        </a:spcAft>
                      </a:pPr>
                      <a:r>
                        <a:rPr lang="pt-BR" sz="1600" b="1" dirty="0">
                          <a:solidFill>
                            <a:schemeClr val="tx1"/>
                          </a:solidFill>
                          <a:latin typeface="Calibri"/>
                          <a:ea typeface="Calibri"/>
                          <a:cs typeface="Arial"/>
                        </a:rPr>
                        <a:t>1</a:t>
                      </a:r>
                      <a:endParaRPr lang="pt-BR" sz="1600" dirty="0">
                        <a:solidFill>
                          <a:schemeClr val="tx1"/>
                        </a:solidFill>
                        <a:latin typeface="Calibri"/>
                        <a:ea typeface="Calibri"/>
                        <a:cs typeface="Times New Roman"/>
                      </a:endParaRPr>
                    </a:p>
                    <a:p>
                      <a:pPr algn="ctr">
                        <a:lnSpc>
                          <a:spcPct val="115000"/>
                        </a:lnSpc>
                        <a:spcAft>
                          <a:spcPts val="0"/>
                        </a:spcAft>
                      </a:pPr>
                      <a:r>
                        <a:rPr lang="pt-BR" sz="1200" b="1" dirty="0" smtClean="0">
                          <a:solidFill>
                            <a:schemeClr val="tx1"/>
                          </a:solidFill>
                          <a:latin typeface="Calibri"/>
                          <a:ea typeface="Calibri"/>
                          <a:cs typeface="Arial"/>
                        </a:rPr>
                        <a:t>(levemente evidenciado)</a:t>
                      </a:r>
                      <a:endParaRPr lang="pt-BR" sz="1200" dirty="0">
                        <a:solidFill>
                          <a:schemeClr val="tx1"/>
                        </a:solidFill>
                        <a:latin typeface="Calibri"/>
                        <a:ea typeface="Calibri"/>
                        <a:cs typeface="Times New Roman"/>
                      </a:endParaRPr>
                    </a:p>
                  </a:txBody>
                  <a:tcPr marL="12493" marR="12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ct val="115000"/>
                        </a:lnSpc>
                        <a:spcAft>
                          <a:spcPts val="0"/>
                        </a:spcAft>
                      </a:pPr>
                      <a:r>
                        <a:rPr lang="pt-BR" sz="1600" b="1" dirty="0">
                          <a:solidFill>
                            <a:schemeClr val="tx1"/>
                          </a:solidFill>
                          <a:latin typeface="Calibri"/>
                          <a:ea typeface="Calibri"/>
                          <a:cs typeface="Arial"/>
                        </a:rPr>
                        <a:t>2</a:t>
                      </a:r>
                      <a:endParaRPr lang="pt-BR" sz="1600" dirty="0">
                        <a:solidFill>
                          <a:schemeClr val="tx1"/>
                        </a:solidFill>
                        <a:latin typeface="Calibri"/>
                        <a:ea typeface="Calibri"/>
                        <a:cs typeface="Times New Roman"/>
                      </a:endParaRPr>
                    </a:p>
                    <a:p>
                      <a:pPr algn="ctr">
                        <a:lnSpc>
                          <a:spcPct val="115000"/>
                        </a:lnSpc>
                        <a:spcAft>
                          <a:spcPts val="0"/>
                        </a:spcAft>
                      </a:pPr>
                      <a:r>
                        <a:rPr lang="pt-BR" sz="1200" b="1" dirty="0" smtClean="0">
                          <a:solidFill>
                            <a:schemeClr val="tx1"/>
                          </a:solidFill>
                          <a:latin typeface="Calibri"/>
                          <a:ea typeface="Calibri"/>
                          <a:cs typeface="Arial"/>
                        </a:rPr>
                        <a:t>(fortemente evidenciado)</a:t>
                      </a:r>
                      <a:endParaRPr lang="pt-BR" sz="1200" dirty="0">
                        <a:solidFill>
                          <a:schemeClr val="tx1"/>
                        </a:solidFill>
                        <a:latin typeface="Calibri"/>
                        <a:ea typeface="Calibri"/>
                        <a:cs typeface="Times New Roman"/>
                      </a:endParaRPr>
                    </a:p>
                  </a:txBody>
                  <a:tcPr marL="12493" marR="12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vMerge="1">
                  <a:txBody>
                    <a:bodyPr/>
                    <a:lstStyle/>
                    <a:p>
                      <a:endParaRPr lang="pt-BR"/>
                    </a:p>
                  </a:txBody>
                  <a:tcPr/>
                </a:tc>
              </a:tr>
              <a:tr h="1080628">
                <a:tc>
                  <a:txBody>
                    <a:bodyPr/>
                    <a:lstStyle/>
                    <a:p>
                      <a:pPr>
                        <a:lnSpc>
                          <a:spcPct val="115000"/>
                        </a:lnSpc>
                        <a:spcAft>
                          <a:spcPts val="0"/>
                        </a:spcAft>
                      </a:pPr>
                      <a:r>
                        <a:rPr lang="pt-BR" sz="1600" dirty="0">
                          <a:latin typeface="Calibri"/>
                          <a:ea typeface="Calibri"/>
                          <a:cs typeface="Arial"/>
                        </a:rPr>
                        <a:t>A. As informações utilizadas na concretização do sonho demonstram consciência da interdependência entre os diversos componentes do negócio?</a:t>
                      </a:r>
                      <a:endParaRPr lang="pt-BR" sz="1600" dirty="0">
                        <a:latin typeface="Calibri"/>
                        <a:ea typeface="Calibri"/>
                        <a:cs typeface="Times New Roman"/>
                      </a:endParaRPr>
                    </a:p>
                  </a:txBody>
                  <a:tcPr marL="12493" marR="124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endParaRPr lang="pt-BR" sz="1600" dirty="0">
                        <a:latin typeface="Calibri"/>
                        <a:ea typeface="Calibri"/>
                        <a:cs typeface="Times New Roman"/>
                      </a:endParaRPr>
                    </a:p>
                  </a:txBody>
                  <a:tcPr marL="12493" marR="12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endParaRPr lang="pt-BR" sz="1600" dirty="0">
                        <a:latin typeface="Calibri"/>
                        <a:ea typeface="Calibri"/>
                        <a:cs typeface="Times New Roman"/>
                      </a:endParaRPr>
                    </a:p>
                  </a:txBody>
                  <a:tcPr marL="12493" marR="12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endParaRPr lang="pt-BR" sz="1600" dirty="0">
                        <a:latin typeface="Calibri"/>
                        <a:ea typeface="Calibri"/>
                        <a:cs typeface="Times New Roman"/>
                      </a:endParaRPr>
                    </a:p>
                  </a:txBody>
                  <a:tcPr marL="12493" marR="12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15000"/>
                        </a:lnSpc>
                        <a:spcAft>
                          <a:spcPts val="0"/>
                        </a:spcAft>
                      </a:pPr>
                      <a:endParaRPr lang="pt-BR" sz="1600">
                        <a:latin typeface="Calibri"/>
                        <a:ea typeface="Calibri"/>
                        <a:cs typeface="Arial"/>
                      </a:endParaRPr>
                    </a:p>
                  </a:txBody>
                  <a:tcPr marL="12493" marR="124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810475">
                <a:tc>
                  <a:txBody>
                    <a:bodyPr/>
                    <a:lstStyle/>
                    <a:p>
                      <a:pPr>
                        <a:lnSpc>
                          <a:spcPct val="115000"/>
                        </a:lnSpc>
                        <a:spcAft>
                          <a:spcPts val="0"/>
                        </a:spcAft>
                      </a:pPr>
                      <a:r>
                        <a:rPr lang="pt-BR" sz="1600">
                          <a:latin typeface="Calibri"/>
                          <a:ea typeface="Calibri"/>
                          <a:cs typeface="Arial"/>
                        </a:rPr>
                        <a:t>B. As informações do mercado e do ambiente que cerca o negócio foram utilizadas na sua criação?</a:t>
                      </a:r>
                      <a:endParaRPr lang="pt-BR" sz="1600">
                        <a:latin typeface="Calibri"/>
                        <a:ea typeface="Calibri"/>
                        <a:cs typeface="Times New Roman"/>
                      </a:endParaRPr>
                    </a:p>
                  </a:txBody>
                  <a:tcPr marL="12493" marR="124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endParaRPr lang="pt-BR" sz="1600">
                        <a:latin typeface="Calibri"/>
                        <a:ea typeface="Calibri"/>
                        <a:cs typeface="Times New Roman"/>
                      </a:endParaRPr>
                    </a:p>
                  </a:txBody>
                  <a:tcPr marL="12493" marR="12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endParaRPr lang="pt-BR" sz="1600">
                        <a:latin typeface="Calibri"/>
                        <a:ea typeface="Calibri"/>
                        <a:cs typeface="Times New Roman"/>
                      </a:endParaRPr>
                    </a:p>
                  </a:txBody>
                  <a:tcPr marL="12493" marR="12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endParaRPr lang="pt-BR" sz="1600" dirty="0">
                        <a:latin typeface="Calibri"/>
                        <a:ea typeface="Calibri"/>
                        <a:cs typeface="Times New Roman"/>
                      </a:endParaRPr>
                    </a:p>
                  </a:txBody>
                  <a:tcPr marL="12493" marR="12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15000"/>
                        </a:lnSpc>
                        <a:spcAft>
                          <a:spcPts val="0"/>
                        </a:spcAft>
                      </a:pPr>
                      <a:endParaRPr lang="pt-BR" sz="1600" dirty="0">
                        <a:latin typeface="Calibri"/>
                        <a:ea typeface="Calibri"/>
                        <a:cs typeface="Arial"/>
                      </a:endParaRPr>
                    </a:p>
                  </a:txBody>
                  <a:tcPr marL="12493" marR="124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70161">
                <a:tc>
                  <a:txBody>
                    <a:bodyPr/>
                    <a:lstStyle/>
                    <a:p>
                      <a:pPr>
                        <a:lnSpc>
                          <a:spcPct val="115000"/>
                        </a:lnSpc>
                        <a:spcAft>
                          <a:spcPts val="0"/>
                        </a:spcAft>
                      </a:pPr>
                      <a:r>
                        <a:rPr lang="pt-BR" sz="1600" b="1" dirty="0">
                          <a:latin typeface="Calibri"/>
                          <a:ea typeface="Calibri"/>
                          <a:cs typeface="Arial"/>
                        </a:rPr>
                        <a:t>PONTUAÇÃO GERAL DO SUB-CRITÉRIO</a:t>
                      </a:r>
                      <a:endParaRPr lang="pt-BR" sz="1600" dirty="0">
                        <a:latin typeface="Calibri"/>
                        <a:ea typeface="Calibri"/>
                        <a:cs typeface="Times New Roman"/>
                      </a:endParaRPr>
                    </a:p>
                  </a:txBody>
                  <a:tcPr marL="12493" marR="124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gridSpan="4">
                  <a:txBody>
                    <a:bodyPr/>
                    <a:lstStyle/>
                    <a:p>
                      <a:pPr algn="ctr">
                        <a:lnSpc>
                          <a:spcPct val="115000"/>
                        </a:lnSpc>
                        <a:spcAft>
                          <a:spcPts val="0"/>
                        </a:spcAft>
                      </a:pPr>
                      <a:r>
                        <a:rPr lang="pt-BR" sz="1600" b="1" dirty="0">
                          <a:latin typeface="Calibri"/>
                          <a:ea typeface="Calibri"/>
                          <a:cs typeface="Arial"/>
                        </a:rPr>
                        <a:t>40</a:t>
                      </a:r>
                      <a:endParaRPr lang="pt-BR" sz="1600" dirty="0">
                        <a:latin typeface="Calibri"/>
                        <a:ea typeface="Calibri"/>
                        <a:cs typeface="Times New Roman"/>
                      </a:endParaRPr>
                    </a:p>
                  </a:txBody>
                  <a:tcPr marL="12493" marR="12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hMerge="1">
                  <a:txBody>
                    <a:bodyPr/>
                    <a:lstStyle/>
                    <a:p>
                      <a:endParaRPr lang="pt-BR"/>
                    </a:p>
                  </a:txBody>
                  <a:tcPr/>
                </a:tc>
                <a:tc hMerge="1">
                  <a:txBody>
                    <a:bodyPr/>
                    <a:lstStyle/>
                    <a:p>
                      <a:endParaRPr lang="pt-BR"/>
                    </a:p>
                  </a:txBody>
                  <a:tcPr/>
                </a:tc>
                <a:tc hMerge="1">
                  <a:txBody>
                    <a:bodyPr/>
                    <a:lstStyle/>
                    <a:p>
                      <a:endParaRPr lang="pt-BR"/>
                    </a:p>
                  </a:txBody>
                  <a:tcPr/>
                </a:tc>
              </a:tr>
            </a:tbl>
          </a:graphicData>
        </a:graphic>
      </p:graphicFrame>
      <p:sp>
        <p:nvSpPr>
          <p:cNvPr id="4" name="Retângulo de cantos arredondados 3"/>
          <p:cNvSpPr/>
          <p:nvPr/>
        </p:nvSpPr>
        <p:spPr>
          <a:xfrm>
            <a:off x="357188" y="41116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Instrumento de Avaliação</a:t>
            </a:r>
          </a:p>
        </p:txBody>
      </p:sp>
      <p:sp>
        <p:nvSpPr>
          <p:cNvPr id="6" name="Texto explicativo retangular com cantos arredondados 5"/>
          <p:cNvSpPr/>
          <p:nvPr/>
        </p:nvSpPr>
        <p:spPr>
          <a:xfrm>
            <a:off x="323850" y="1341438"/>
            <a:ext cx="2808288" cy="1511300"/>
          </a:xfrm>
          <a:prstGeom prst="wedgeRoundRectCallout">
            <a:avLst>
              <a:gd name="adj1" fmla="val 101550"/>
              <a:gd name="adj2" fmla="val 614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b="1" dirty="0"/>
              <a:t>Existem diferentes percepções na avaliação,  por isso a importância em ter </a:t>
            </a:r>
            <a:r>
              <a:rPr lang="pt-BR" b="1" dirty="0" smtClean="0"/>
              <a:t>até 3 </a:t>
            </a:r>
            <a:r>
              <a:rPr lang="pt-BR" b="1" dirty="0"/>
              <a:t>avaliadores por relato  </a:t>
            </a:r>
          </a:p>
        </p:txBody>
      </p:sp>
      <p:sp>
        <p:nvSpPr>
          <p:cNvPr id="5" name="Texto explicativo retangular com cantos arredondados 4"/>
          <p:cNvSpPr/>
          <p:nvPr/>
        </p:nvSpPr>
        <p:spPr>
          <a:xfrm>
            <a:off x="3563938" y="1052513"/>
            <a:ext cx="2808287" cy="1223962"/>
          </a:xfrm>
          <a:prstGeom prst="wedgeRoundRectCallout">
            <a:avLst>
              <a:gd name="adj1" fmla="val 43986"/>
              <a:gd name="adj2" fmla="val 132124"/>
              <a:gd name="adj3" fmla="val 16667"/>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dirty="0">
                <a:solidFill>
                  <a:schemeClr val="tx1"/>
                </a:solidFill>
              </a:rPr>
              <a:t>Evidência </a:t>
            </a:r>
            <a:r>
              <a:rPr lang="pt-BR" b="1" dirty="0">
                <a:solidFill>
                  <a:schemeClr val="tx1"/>
                </a:solidFill>
              </a:rPr>
              <a:t>leve</a:t>
            </a:r>
            <a:r>
              <a:rPr lang="pt-BR" dirty="0">
                <a:solidFill>
                  <a:schemeClr val="tx1"/>
                </a:solidFill>
              </a:rPr>
              <a:t> encontrada no relato (sinais de que aquilo existe). Vale 50% da pontuação do item</a:t>
            </a:r>
          </a:p>
        </p:txBody>
      </p:sp>
      <p:sp>
        <p:nvSpPr>
          <p:cNvPr id="7" name="Texto explicativo retangular com cantos arredondados 6"/>
          <p:cNvSpPr/>
          <p:nvPr/>
        </p:nvSpPr>
        <p:spPr>
          <a:xfrm>
            <a:off x="6516688" y="1268413"/>
            <a:ext cx="2376487" cy="1223962"/>
          </a:xfrm>
          <a:prstGeom prst="wedgeRoundRectCallout">
            <a:avLst>
              <a:gd name="adj1" fmla="val -15473"/>
              <a:gd name="adj2" fmla="val 108691"/>
              <a:gd name="adj3" fmla="val 16667"/>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dirty="0">
                <a:solidFill>
                  <a:schemeClr val="tx1"/>
                </a:solidFill>
              </a:rPr>
              <a:t>Evidência </a:t>
            </a:r>
            <a:r>
              <a:rPr lang="pt-BR" b="1" dirty="0">
                <a:solidFill>
                  <a:schemeClr val="tx1"/>
                </a:solidFill>
              </a:rPr>
              <a:t>forte</a:t>
            </a:r>
            <a:r>
              <a:rPr lang="pt-BR" dirty="0">
                <a:solidFill>
                  <a:schemeClr val="tx1"/>
                </a:solidFill>
              </a:rPr>
              <a:t> encontrada no relato. Vale 100% da pontuação do item</a:t>
            </a:r>
          </a:p>
        </p:txBody>
      </p:sp>
      <p:sp>
        <p:nvSpPr>
          <p:cNvPr id="8" name="Texto explicativo retangular com cantos arredondados 7"/>
          <p:cNvSpPr/>
          <p:nvPr/>
        </p:nvSpPr>
        <p:spPr>
          <a:xfrm>
            <a:off x="1116013" y="4005263"/>
            <a:ext cx="2446337" cy="863600"/>
          </a:xfrm>
          <a:prstGeom prst="wedgeRoundRectCallout">
            <a:avLst>
              <a:gd name="adj1" fmla="val 102489"/>
              <a:gd name="adj2" fmla="val -118852"/>
              <a:gd name="adj3" fmla="val 16667"/>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dirty="0" smtClean="0">
                <a:solidFill>
                  <a:schemeClr val="tx1"/>
                </a:solidFill>
              </a:rPr>
              <a:t>Evidencia </a:t>
            </a:r>
            <a:r>
              <a:rPr lang="pt-BR" dirty="0">
                <a:solidFill>
                  <a:schemeClr val="tx1"/>
                </a:solidFill>
              </a:rPr>
              <a:t>não encontrada no relato. Não pontua.</a:t>
            </a:r>
          </a:p>
        </p:txBody>
      </p:sp>
      <p:sp>
        <p:nvSpPr>
          <p:cNvPr id="9" name="CaixaDeTexto 8"/>
          <p:cNvSpPr txBox="1"/>
          <p:nvPr/>
        </p:nvSpPr>
        <p:spPr>
          <a:xfrm>
            <a:off x="323850" y="6373813"/>
            <a:ext cx="8569325" cy="369887"/>
          </a:xfrm>
          <a:prstGeom prst="rect">
            <a:avLst/>
          </a:prstGeom>
          <a:noFill/>
        </p:spPr>
        <p:txBody>
          <a:bodyPr>
            <a:spAutoFit/>
          </a:bodyPr>
          <a:lstStyle/>
          <a:p>
            <a:pPr algn="ctr">
              <a:defRPr/>
            </a:pPr>
            <a:r>
              <a:rPr lang="pt-BR" b="1" dirty="0">
                <a:solidFill>
                  <a:srgbClr val="FF0000"/>
                </a:solidFill>
                <a:latin typeface="+mn-lt"/>
              </a:rPr>
              <a:t>O sistema calcula a pontuação!!! Portanto, não se preocupem com isso! </a:t>
            </a:r>
          </a:p>
        </p:txBody>
      </p:sp>
      <p:sp>
        <p:nvSpPr>
          <p:cNvPr id="11" name="Retângulo 10"/>
          <p:cNvSpPr/>
          <p:nvPr/>
        </p:nvSpPr>
        <p:spPr>
          <a:xfrm>
            <a:off x="7740650" y="4149725"/>
            <a:ext cx="360363" cy="50323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 name="Retângulo 11"/>
          <p:cNvSpPr/>
          <p:nvPr/>
        </p:nvSpPr>
        <p:spPr>
          <a:xfrm>
            <a:off x="8243888" y="4149725"/>
            <a:ext cx="360362" cy="50323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3" name="Retângulo 12"/>
          <p:cNvSpPr/>
          <p:nvPr/>
        </p:nvSpPr>
        <p:spPr>
          <a:xfrm>
            <a:off x="7740650" y="5084763"/>
            <a:ext cx="360363" cy="50482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4" name="Retângulo 13"/>
          <p:cNvSpPr/>
          <p:nvPr/>
        </p:nvSpPr>
        <p:spPr>
          <a:xfrm>
            <a:off x="8243888" y="5084763"/>
            <a:ext cx="360362" cy="50482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 name="Texto explicativo retangular com cantos arredondados 9"/>
          <p:cNvSpPr/>
          <p:nvPr/>
        </p:nvSpPr>
        <p:spPr>
          <a:xfrm>
            <a:off x="5867400" y="5589588"/>
            <a:ext cx="2735263" cy="719137"/>
          </a:xfrm>
          <a:prstGeom prst="wedgeRoundRectCallout">
            <a:avLst>
              <a:gd name="adj1" fmla="val 25599"/>
              <a:gd name="adj2" fmla="val -176003"/>
              <a:gd name="adj3" fmla="val 16667"/>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dirty="0">
                <a:solidFill>
                  <a:schemeClr val="tx1"/>
                </a:solidFill>
              </a:rPr>
              <a:t>Inserir o intervalo onde foi encontrada a evidência</a:t>
            </a:r>
          </a:p>
        </p:txBody>
      </p:sp>
      <p:sp>
        <p:nvSpPr>
          <p:cNvPr id="15" name="Espaço Reservado para Número de Slide 14"/>
          <p:cNvSpPr>
            <a:spLocks noGrp="1"/>
          </p:cNvSpPr>
          <p:nvPr>
            <p:ph type="sldNum" sz="quarter" idx="12"/>
          </p:nvPr>
        </p:nvSpPr>
        <p:spPr/>
        <p:txBody>
          <a:bodyPr/>
          <a:lstStyle/>
          <a:p>
            <a:pPr>
              <a:defRPr/>
            </a:pPr>
            <a:fld id="{680E7A82-354B-417A-88AA-09EED0FB1D88}" type="slidenum">
              <a:rPr lang="pt-BR" smtClean="0"/>
              <a:pPr>
                <a:defRPr/>
              </a:pPr>
              <a:t>30</a:t>
            </a:fld>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ox(in)">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animBg="1"/>
      <p:bldP spid="8" grpId="0" animBg="1"/>
      <p:bldP spid="9" grpId="0"/>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Título 1"/>
          <p:cNvSpPr>
            <a:spLocks noGrp="1"/>
          </p:cNvSpPr>
          <p:nvPr>
            <p:ph type="title"/>
          </p:nvPr>
        </p:nvSpPr>
        <p:spPr>
          <a:xfrm>
            <a:off x="642938" y="1196975"/>
            <a:ext cx="7920037" cy="1143000"/>
          </a:xfrm>
        </p:spPr>
        <p:txBody>
          <a:bodyPr/>
          <a:lstStyle/>
          <a:p>
            <a:pPr algn="l"/>
            <a:r>
              <a:rPr lang="pt-BR" sz="2800" smtClean="0"/>
              <a:t>1.1 Pensamento Sistêmico</a:t>
            </a:r>
          </a:p>
        </p:txBody>
      </p:sp>
      <p:sp>
        <p:nvSpPr>
          <p:cNvPr id="7" name="Retângulo de cantos arredondados 6"/>
          <p:cNvSpPr/>
          <p:nvPr/>
        </p:nvSpPr>
        <p:spPr>
          <a:xfrm>
            <a:off x="357188" y="387350"/>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1. Criação do Negócio</a:t>
            </a:r>
          </a:p>
        </p:txBody>
      </p:sp>
      <p:graphicFrame>
        <p:nvGraphicFramePr>
          <p:cNvPr id="8" name="Tabela 7"/>
          <p:cNvGraphicFramePr>
            <a:graphicFrameLocks noGrp="1"/>
          </p:cNvGraphicFramePr>
          <p:nvPr/>
        </p:nvGraphicFramePr>
        <p:xfrm>
          <a:off x="395288" y="2060575"/>
          <a:ext cx="8208912" cy="4296664"/>
        </p:xfrm>
        <a:graphic>
          <a:graphicData uri="http://schemas.openxmlformats.org/drawingml/2006/table">
            <a:tbl>
              <a:tblPr firstRow="1" bandRow="1">
                <a:tableStyleId>{5C22544A-7EE6-4342-B048-85BDC9FD1C3A}</a:tableStyleId>
              </a:tblPr>
              <a:tblGrid>
                <a:gridCol w="3473001"/>
                <a:gridCol w="4735911"/>
              </a:tblGrid>
              <a:tr h="370840">
                <a:tc>
                  <a:txBody>
                    <a:bodyPr/>
                    <a:lstStyle/>
                    <a:p>
                      <a:pPr algn="ctr">
                        <a:lnSpc>
                          <a:spcPct val="115000"/>
                        </a:lnSpc>
                        <a:spcAft>
                          <a:spcPts val="0"/>
                        </a:spcAft>
                      </a:pPr>
                      <a:r>
                        <a:rPr lang="pt-BR" sz="1600" b="1" dirty="0" smtClean="0">
                          <a:latin typeface="Calibri"/>
                          <a:ea typeface="Calibri"/>
                          <a:cs typeface="Times New Roman"/>
                        </a:rPr>
                        <a:t>ITENS</a:t>
                      </a:r>
                      <a:r>
                        <a:rPr lang="pt-BR" sz="1600" b="1" baseline="0" dirty="0" smtClean="0">
                          <a:latin typeface="Calibri"/>
                          <a:ea typeface="Calibri"/>
                          <a:cs typeface="Times New Roman"/>
                        </a:rPr>
                        <a:t> DE AVALIAÇÃO</a:t>
                      </a:r>
                      <a:endParaRPr lang="pt-BR" sz="1600" dirty="0">
                        <a:solidFill>
                          <a:srgbClr val="FF0000"/>
                        </a:solidFill>
                        <a:latin typeface="Calibri"/>
                        <a:ea typeface="Calibri"/>
                        <a:cs typeface="Times New Roman"/>
                      </a:endParaRPr>
                    </a:p>
                  </a:txBody>
                  <a:tcPr marL="44450" marR="44450" marT="0" marB="0" anchor="ctr"/>
                </a:tc>
                <a:tc>
                  <a:txBody>
                    <a:bodyPr/>
                    <a:lstStyle/>
                    <a:p>
                      <a:pPr algn="ctr">
                        <a:lnSpc>
                          <a:spcPct val="115000"/>
                        </a:lnSpc>
                        <a:spcAft>
                          <a:spcPts val="0"/>
                        </a:spcAft>
                      </a:pPr>
                      <a:r>
                        <a:rPr lang="pt-BR" sz="1600" b="1" dirty="0">
                          <a:latin typeface="Calibri"/>
                          <a:ea typeface="Calibri"/>
                          <a:cs typeface="Times New Roman"/>
                        </a:rPr>
                        <a:t>TÓPICOS DE VERIFICAÇÃO</a:t>
                      </a:r>
                      <a:endParaRPr lang="pt-BR" sz="1600" dirty="0">
                        <a:latin typeface="Calibri"/>
                        <a:ea typeface="Calibri"/>
                        <a:cs typeface="Times New Roman"/>
                      </a:endParaRPr>
                    </a:p>
                  </a:txBody>
                  <a:tcPr marL="44450" marR="44450" marT="0" marB="0" anchor="ctr"/>
                </a:tc>
              </a:tr>
              <a:tr h="370840">
                <a:tc>
                  <a:txBody>
                    <a:bodyPr/>
                    <a:lstStyle/>
                    <a:p>
                      <a:pPr marL="228600" indent="-228600" algn="just">
                        <a:spcAft>
                          <a:spcPts val="0"/>
                        </a:spcAft>
                        <a:tabLst>
                          <a:tab pos="228600" algn="l"/>
                          <a:tab pos="449580" algn="l"/>
                        </a:tabLst>
                      </a:pPr>
                      <a:r>
                        <a:rPr lang="pt-BR" sz="1600" dirty="0">
                          <a:latin typeface="Calibri"/>
                          <a:ea typeface="Times New Roman"/>
                          <a:cs typeface="Arial"/>
                        </a:rPr>
                        <a:t>A. As informações utilizadas na concretização do sonho demonstram consciência da interdependência entre os diversos componentes do negócio?</a:t>
                      </a:r>
                      <a:endParaRPr lang="pt-BR" sz="1600" dirty="0">
                        <a:latin typeface="Times New Roman"/>
                        <a:ea typeface="Times New Roman"/>
                      </a:endParaRPr>
                    </a:p>
                  </a:txBody>
                  <a:tcPr marL="44450" marR="44450" marT="0" marB="0" anchor="ctr"/>
                </a:tc>
                <a:tc>
                  <a:txBody>
                    <a:bodyPr/>
                    <a:lstStyle/>
                    <a:p>
                      <a:pPr algn="just">
                        <a:lnSpc>
                          <a:spcPct val="115000"/>
                        </a:lnSpc>
                        <a:spcAft>
                          <a:spcPts val="0"/>
                        </a:spcAft>
                      </a:pPr>
                      <a:r>
                        <a:rPr lang="pt-BR" sz="1600" dirty="0">
                          <a:latin typeface="Calibri"/>
                          <a:ea typeface="Calibri"/>
                          <a:cs typeface="Times New Roman"/>
                        </a:rPr>
                        <a:t>- Verificar se conhece quais são as </a:t>
                      </a:r>
                      <a:r>
                        <a:rPr lang="pt-BR" sz="1600" b="1" dirty="0" smtClean="0">
                          <a:latin typeface="Calibri"/>
                          <a:ea typeface="Calibri"/>
                          <a:cs typeface="Times New Roman"/>
                        </a:rPr>
                        <a:t>atividades desenvolvidas no seu </a:t>
                      </a:r>
                      <a:r>
                        <a:rPr lang="pt-BR" sz="1600" b="0" dirty="0" smtClean="0">
                          <a:latin typeface="Calibri"/>
                          <a:ea typeface="Calibri"/>
                          <a:cs typeface="Times New Roman"/>
                        </a:rPr>
                        <a:t>Negocio e </a:t>
                      </a:r>
                      <a:r>
                        <a:rPr lang="pt-BR" sz="1600" b="0" dirty="0">
                          <a:latin typeface="Calibri"/>
                          <a:ea typeface="Calibri"/>
                          <a:cs typeface="Times New Roman"/>
                        </a:rPr>
                        <a:t>como associa a existência de uma atividade à outra</a:t>
                      </a:r>
                      <a:r>
                        <a:rPr lang="pt-BR" sz="1600" dirty="0">
                          <a:latin typeface="Calibri"/>
                          <a:ea typeface="Calibri"/>
                          <a:cs typeface="Times New Roman"/>
                        </a:rPr>
                        <a:t>.</a:t>
                      </a:r>
                    </a:p>
                    <a:p>
                      <a:pPr algn="just">
                        <a:lnSpc>
                          <a:spcPct val="115000"/>
                        </a:lnSpc>
                        <a:spcAft>
                          <a:spcPts val="0"/>
                        </a:spcAft>
                      </a:pPr>
                      <a:r>
                        <a:rPr lang="pt-BR" sz="1600" dirty="0">
                          <a:latin typeface="Calibri"/>
                          <a:ea typeface="Calibri"/>
                          <a:cs typeface="Times New Roman"/>
                        </a:rPr>
                        <a:t>- Verificar como vê a </a:t>
                      </a:r>
                      <a:r>
                        <a:rPr lang="pt-BR" sz="1600" b="1" dirty="0">
                          <a:latin typeface="Calibri"/>
                          <a:ea typeface="Calibri"/>
                          <a:cs typeface="Times New Roman"/>
                        </a:rPr>
                        <a:t>relação de seu Negócio com os interesses da Sociedade</a:t>
                      </a:r>
                      <a:r>
                        <a:rPr lang="pt-BR" sz="1600" dirty="0">
                          <a:latin typeface="Calibri"/>
                          <a:ea typeface="Calibri"/>
                          <a:cs typeface="Times New Roman"/>
                        </a:rPr>
                        <a:t>.</a:t>
                      </a:r>
                    </a:p>
                    <a:p>
                      <a:pPr algn="just">
                        <a:lnSpc>
                          <a:spcPct val="115000"/>
                        </a:lnSpc>
                        <a:spcAft>
                          <a:spcPts val="0"/>
                        </a:spcAft>
                      </a:pPr>
                      <a:r>
                        <a:rPr lang="pt-BR" sz="1600" dirty="0">
                          <a:latin typeface="Calibri"/>
                          <a:ea typeface="Calibri"/>
                          <a:cs typeface="Times New Roman"/>
                        </a:rPr>
                        <a:t>- Verificar como vê a </a:t>
                      </a:r>
                      <a:r>
                        <a:rPr lang="pt-BR" sz="1600" b="1" dirty="0">
                          <a:latin typeface="Calibri"/>
                          <a:ea typeface="Calibri"/>
                          <a:cs typeface="Times New Roman"/>
                        </a:rPr>
                        <a:t>relação de seu Negócio com o governo.</a:t>
                      </a:r>
                    </a:p>
                  </a:txBody>
                  <a:tcPr marL="44450" marR="44450" marT="0" marB="0" anchor="ctr"/>
                </a:tc>
              </a:tr>
              <a:tr h="370840">
                <a:tc>
                  <a:txBody>
                    <a:bodyPr/>
                    <a:lstStyle/>
                    <a:p>
                      <a:pPr algn="just">
                        <a:lnSpc>
                          <a:spcPct val="115000"/>
                        </a:lnSpc>
                        <a:spcAft>
                          <a:spcPts val="0"/>
                        </a:spcAft>
                      </a:pPr>
                      <a:r>
                        <a:rPr lang="pt-BR" sz="1600" dirty="0">
                          <a:latin typeface="Calibri"/>
                          <a:ea typeface="Calibri"/>
                          <a:cs typeface="Times New Roman"/>
                        </a:rPr>
                        <a:t>B. </a:t>
                      </a:r>
                      <a:r>
                        <a:rPr lang="pt-BR" sz="1600" dirty="0">
                          <a:latin typeface="Calibri"/>
                          <a:ea typeface="Calibri"/>
                          <a:cs typeface="Arial"/>
                        </a:rPr>
                        <a:t>As informações do mercado e do ambiente que </a:t>
                      </a:r>
                      <a:r>
                        <a:rPr lang="pt-BR" sz="1600" dirty="0" smtClean="0">
                          <a:latin typeface="Calibri"/>
                          <a:ea typeface="Calibri"/>
                          <a:cs typeface="Arial"/>
                        </a:rPr>
                        <a:t>cerca </a:t>
                      </a:r>
                      <a:r>
                        <a:rPr lang="pt-BR" sz="1600" dirty="0">
                          <a:latin typeface="Calibri"/>
                          <a:ea typeface="Calibri"/>
                          <a:cs typeface="Arial"/>
                        </a:rPr>
                        <a:t>o negócio foram utilizadas na sua criação?</a:t>
                      </a:r>
                      <a:endParaRPr lang="pt-BR" sz="1600" dirty="0">
                        <a:latin typeface="Calibri"/>
                        <a:ea typeface="Calibri"/>
                        <a:cs typeface="Times New Roman"/>
                      </a:endParaRPr>
                    </a:p>
                  </a:txBody>
                  <a:tcPr marL="44450" marR="44450" marT="0" marB="0" anchor="ctr"/>
                </a:tc>
                <a:tc>
                  <a:txBody>
                    <a:bodyPr/>
                    <a:lstStyle/>
                    <a:p>
                      <a:pPr algn="just">
                        <a:lnSpc>
                          <a:spcPct val="115000"/>
                        </a:lnSpc>
                        <a:spcAft>
                          <a:spcPts val="0"/>
                        </a:spcAft>
                      </a:pPr>
                      <a:r>
                        <a:rPr lang="pt-BR" sz="1600" dirty="0">
                          <a:latin typeface="Calibri"/>
                          <a:ea typeface="Calibri"/>
                          <a:cs typeface="Times New Roman"/>
                        </a:rPr>
                        <a:t>- Verificar se conhece </a:t>
                      </a:r>
                      <a:r>
                        <a:rPr lang="pt-BR" sz="1600" b="1" dirty="0">
                          <a:latin typeface="Calibri"/>
                          <a:ea typeface="Calibri"/>
                          <a:cs typeface="Times New Roman"/>
                        </a:rPr>
                        <a:t>as tendências de mercado na sua área de atuação </a:t>
                      </a:r>
                      <a:r>
                        <a:rPr lang="pt-BR" sz="1600" dirty="0">
                          <a:latin typeface="Calibri"/>
                          <a:ea typeface="Calibri"/>
                          <a:cs typeface="Times New Roman"/>
                        </a:rPr>
                        <a:t>(se existem outros negócios similares no bairro/comunidade, como são praticados os preços nesses outros negócios similares, que produtos similares vendem e estão em falta, que novos negócios devem abrir no bairro ou na comunidade em um futuro próximo, por exemplo)</a:t>
                      </a:r>
                    </a:p>
                  </a:txBody>
                  <a:tcPr marL="44450" marR="44450" marT="0" marB="0" anchor="ctr"/>
                </a:tc>
              </a:tr>
            </a:tbl>
          </a:graphicData>
        </a:graphic>
      </p:graphicFrame>
      <p:sp>
        <p:nvSpPr>
          <p:cNvPr id="6" name="Espaço Reservado para Número de Slide 3"/>
          <p:cNvSpPr>
            <a:spLocks noGrp="1"/>
          </p:cNvSpPr>
          <p:nvPr>
            <p:ph type="sldNum" sz="quarter" idx="16"/>
          </p:nvPr>
        </p:nvSpPr>
        <p:spPr>
          <a:xfrm>
            <a:off x="6732588" y="6453188"/>
            <a:ext cx="2133600" cy="365125"/>
          </a:xfrm>
        </p:spPr>
        <p:txBody>
          <a:bodyPr/>
          <a:lstStyle/>
          <a:p>
            <a:pPr algn="r">
              <a:defRPr/>
            </a:pPr>
            <a:fld id="{D3AADFA6-48AE-4661-83B3-E7DB9A08AD4E}" type="slidenum">
              <a:rPr lang="pt-BR" sz="1400" smtClean="0">
                <a:latin typeface="+mn-lt"/>
              </a:rPr>
              <a:pPr algn="r">
                <a:defRPr/>
              </a:pPr>
              <a:t>31</a:t>
            </a:fld>
            <a:endParaRPr lang="pt-BR" sz="1400" dirty="0">
              <a:latin typeface="+mn-lt"/>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Título 1"/>
          <p:cNvSpPr>
            <a:spLocks noGrp="1"/>
          </p:cNvSpPr>
          <p:nvPr>
            <p:ph type="title"/>
          </p:nvPr>
        </p:nvSpPr>
        <p:spPr>
          <a:xfrm>
            <a:off x="642938" y="1214421"/>
            <a:ext cx="7920037" cy="981091"/>
          </a:xfrm>
        </p:spPr>
        <p:txBody>
          <a:bodyPr/>
          <a:lstStyle/>
          <a:p>
            <a:pPr algn="l"/>
            <a:r>
              <a:rPr lang="pt-BR" sz="2800" dirty="0" smtClean="0"/>
              <a:t>1.2 Cultura da Inovação</a:t>
            </a:r>
          </a:p>
        </p:txBody>
      </p:sp>
      <p:sp>
        <p:nvSpPr>
          <p:cNvPr id="6" name="Retângulo de cantos arredondados 5"/>
          <p:cNvSpPr/>
          <p:nvPr/>
        </p:nvSpPr>
        <p:spPr>
          <a:xfrm>
            <a:off x="357188" y="387350"/>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1. Criação do Negócio</a:t>
            </a:r>
          </a:p>
        </p:txBody>
      </p:sp>
      <p:graphicFrame>
        <p:nvGraphicFramePr>
          <p:cNvPr id="7" name="Tabela 6"/>
          <p:cNvGraphicFramePr>
            <a:graphicFrameLocks noGrp="1"/>
          </p:cNvGraphicFramePr>
          <p:nvPr/>
        </p:nvGraphicFramePr>
        <p:xfrm>
          <a:off x="468313" y="1844675"/>
          <a:ext cx="8208862" cy="4577080"/>
        </p:xfrm>
        <a:graphic>
          <a:graphicData uri="http://schemas.openxmlformats.org/drawingml/2006/table">
            <a:tbl>
              <a:tblPr firstRow="1" bandRow="1">
                <a:tableStyleId>{5C22544A-7EE6-4342-B048-85BDC9FD1C3A}</a:tableStyleId>
              </a:tblPr>
              <a:tblGrid>
                <a:gridCol w="3788706"/>
                <a:gridCol w="4420156"/>
              </a:tblGrid>
              <a:tr h="370840">
                <a:tc>
                  <a:txBody>
                    <a:bodyPr/>
                    <a:lstStyle/>
                    <a:p>
                      <a:pPr algn="ctr">
                        <a:lnSpc>
                          <a:spcPct val="115000"/>
                        </a:lnSpc>
                        <a:spcAft>
                          <a:spcPts val="0"/>
                        </a:spcAft>
                      </a:pPr>
                      <a:r>
                        <a:rPr lang="pt-BR" sz="1400" b="1" dirty="0" smtClean="0">
                          <a:latin typeface="+mn-lt"/>
                          <a:ea typeface="Calibri"/>
                          <a:cs typeface="Times New Roman"/>
                        </a:rPr>
                        <a:t>ITENS</a:t>
                      </a:r>
                      <a:r>
                        <a:rPr lang="pt-BR" sz="1400" b="1" baseline="0" dirty="0" smtClean="0">
                          <a:latin typeface="+mn-lt"/>
                          <a:ea typeface="Calibri"/>
                          <a:cs typeface="Times New Roman"/>
                        </a:rPr>
                        <a:t> DE AVALIAÇÃO</a:t>
                      </a:r>
                      <a:endParaRPr lang="pt-BR" sz="1500" dirty="0">
                        <a:solidFill>
                          <a:srgbClr val="FF0000"/>
                        </a:solidFill>
                        <a:latin typeface="Calibri"/>
                        <a:ea typeface="Calibri"/>
                        <a:cs typeface="Times New Roman"/>
                      </a:endParaRPr>
                    </a:p>
                  </a:txBody>
                  <a:tcPr marL="44450" marR="44450" marT="0" marB="0" anchor="ctr"/>
                </a:tc>
                <a:tc>
                  <a:txBody>
                    <a:bodyPr/>
                    <a:lstStyle/>
                    <a:p>
                      <a:pPr algn="ctr">
                        <a:lnSpc>
                          <a:spcPct val="115000"/>
                        </a:lnSpc>
                        <a:spcAft>
                          <a:spcPts val="0"/>
                        </a:spcAft>
                      </a:pPr>
                      <a:r>
                        <a:rPr lang="pt-BR" sz="1500" b="1" dirty="0">
                          <a:latin typeface="Calibri"/>
                          <a:ea typeface="Calibri"/>
                          <a:cs typeface="Times New Roman"/>
                        </a:rPr>
                        <a:t>TÓPICOS DE VERIFICAÇÃO</a:t>
                      </a:r>
                      <a:endParaRPr lang="pt-BR" sz="1500" dirty="0">
                        <a:latin typeface="Calibri"/>
                        <a:ea typeface="Calibri"/>
                        <a:cs typeface="Times New Roman"/>
                      </a:endParaRPr>
                    </a:p>
                  </a:txBody>
                  <a:tcPr marL="44450" marR="44450" marT="0" marB="0" anchor="ctr"/>
                </a:tc>
              </a:tr>
              <a:tr h="370840">
                <a:tc>
                  <a:txBody>
                    <a:bodyPr/>
                    <a:lstStyle/>
                    <a:p>
                      <a:pPr algn="just">
                        <a:lnSpc>
                          <a:spcPct val="115000"/>
                        </a:lnSpc>
                        <a:spcAft>
                          <a:spcPts val="0"/>
                        </a:spcAft>
                      </a:pPr>
                      <a:r>
                        <a:rPr lang="pt-BR" sz="1500" dirty="0">
                          <a:latin typeface="Calibri"/>
                          <a:ea typeface="Calibri"/>
                          <a:cs typeface="Times New Roman"/>
                        </a:rPr>
                        <a:t>A. </a:t>
                      </a:r>
                      <a:r>
                        <a:rPr lang="pt-BR" sz="1500" dirty="0">
                          <a:latin typeface="Calibri"/>
                          <a:ea typeface="Calibri"/>
                          <a:cs typeface="Arial"/>
                        </a:rPr>
                        <a:t>A inspiração para a abertura do negócio revela uma </a:t>
                      </a:r>
                      <a:r>
                        <a:rPr lang="pt-BR" sz="1500" dirty="0" err="1">
                          <a:latin typeface="Calibri"/>
                          <a:ea typeface="Calibri"/>
                          <a:cs typeface="Arial"/>
                        </a:rPr>
                        <a:t>ideia</a:t>
                      </a:r>
                      <a:r>
                        <a:rPr lang="pt-BR" sz="1500" dirty="0">
                          <a:latin typeface="Calibri"/>
                          <a:ea typeface="Calibri"/>
                          <a:cs typeface="Arial"/>
                        </a:rPr>
                        <a:t> inovadora?</a:t>
                      </a:r>
                      <a:endParaRPr lang="pt-BR" sz="1500" dirty="0">
                        <a:latin typeface="Calibri"/>
                        <a:ea typeface="Calibri"/>
                        <a:cs typeface="Times New Roman"/>
                      </a:endParaRPr>
                    </a:p>
                  </a:txBody>
                  <a:tcPr marL="44450" marR="44450" marT="0" marB="0" anchor="ctr"/>
                </a:tc>
                <a:tc>
                  <a:txBody>
                    <a:bodyPr/>
                    <a:lstStyle/>
                    <a:p>
                      <a:pPr algn="just">
                        <a:lnSpc>
                          <a:spcPct val="115000"/>
                        </a:lnSpc>
                        <a:spcAft>
                          <a:spcPts val="0"/>
                        </a:spcAft>
                      </a:pPr>
                      <a:r>
                        <a:rPr lang="pt-BR" sz="1500" dirty="0">
                          <a:latin typeface="Calibri"/>
                          <a:ea typeface="Calibri"/>
                          <a:cs typeface="Times New Roman"/>
                        </a:rPr>
                        <a:t>- Verificar </a:t>
                      </a:r>
                      <a:r>
                        <a:rPr lang="pt-BR" sz="1500" b="1" dirty="0">
                          <a:latin typeface="Calibri"/>
                          <a:ea typeface="Calibri"/>
                          <a:cs typeface="Times New Roman"/>
                        </a:rPr>
                        <a:t>qual foi sua inspiração </a:t>
                      </a:r>
                      <a:r>
                        <a:rPr lang="pt-BR" sz="1500" dirty="0">
                          <a:latin typeface="Calibri"/>
                          <a:ea typeface="Calibri"/>
                          <a:cs typeface="Times New Roman"/>
                        </a:rPr>
                        <a:t>para abrir seu Negócio.</a:t>
                      </a:r>
                    </a:p>
                    <a:p>
                      <a:pPr algn="just">
                        <a:lnSpc>
                          <a:spcPct val="115000"/>
                        </a:lnSpc>
                        <a:spcAft>
                          <a:spcPts val="0"/>
                        </a:spcAft>
                      </a:pPr>
                      <a:r>
                        <a:rPr lang="pt-BR" sz="1500" dirty="0">
                          <a:latin typeface="Calibri"/>
                          <a:ea typeface="Calibri"/>
                          <a:cs typeface="Times New Roman"/>
                        </a:rPr>
                        <a:t>- Verificar </a:t>
                      </a:r>
                      <a:r>
                        <a:rPr lang="pt-BR" sz="1500" b="1" dirty="0">
                          <a:latin typeface="Calibri"/>
                          <a:ea typeface="Calibri"/>
                          <a:cs typeface="Times New Roman"/>
                        </a:rPr>
                        <a:t>se essa inspiração possibilitou uma novidade para sua comunidade</a:t>
                      </a:r>
                    </a:p>
                  </a:txBody>
                  <a:tcPr marL="44450" marR="44450" marT="0" marB="0" anchor="ctr"/>
                </a:tc>
              </a:tr>
              <a:tr h="370840">
                <a:tc>
                  <a:txBody>
                    <a:bodyPr/>
                    <a:lstStyle/>
                    <a:p>
                      <a:pPr algn="just">
                        <a:lnSpc>
                          <a:spcPct val="115000"/>
                        </a:lnSpc>
                        <a:spcAft>
                          <a:spcPts val="0"/>
                        </a:spcAft>
                      </a:pPr>
                      <a:r>
                        <a:rPr lang="pt-BR" sz="1500" dirty="0">
                          <a:latin typeface="Calibri"/>
                          <a:ea typeface="Calibri"/>
                          <a:cs typeface="Times New Roman"/>
                        </a:rPr>
                        <a:t>B. </a:t>
                      </a:r>
                      <a:r>
                        <a:rPr lang="pt-BR" sz="1500" dirty="0">
                          <a:latin typeface="Calibri"/>
                          <a:ea typeface="Calibri"/>
                          <a:cs typeface="Arial"/>
                        </a:rPr>
                        <a:t>Houve </a:t>
                      </a:r>
                      <a:r>
                        <a:rPr lang="pt-BR" sz="1500" dirty="0" err="1">
                          <a:latin typeface="Calibri"/>
                          <a:ea typeface="Calibri"/>
                          <a:cs typeface="Arial"/>
                        </a:rPr>
                        <a:t>ideias</a:t>
                      </a:r>
                      <a:r>
                        <a:rPr lang="pt-BR" sz="1500" dirty="0">
                          <a:latin typeface="Calibri"/>
                          <a:ea typeface="Calibri"/>
                          <a:cs typeface="Arial"/>
                        </a:rPr>
                        <a:t> inovadoras para o mercado, demonstrando que seu produto/serviço tem um diferencial sobre os outros?</a:t>
                      </a:r>
                      <a:endParaRPr lang="pt-BR" sz="1500" dirty="0">
                        <a:latin typeface="Calibri"/>
                        <a:ea typeface="Calibri"/>
                        <a:cs typeface="Times New Roman"/>
                      </a:endParaRPr>
                    </a:p>
                  </a:txBody>
                  <a:tcPr marL="44450" marR="44450" marT="0" marB="0" anchor="ctr"/>
                </a:tc>
                <a:tc>
                  <a:txBody>
                    <a:bodyPr/>
                    <a:lstStyle/>
                    <a:p>
                      <a:pPr algn="just">
                        <a:lnSpc>
                          <a:spcPct val="115000"/>
                        </a:lnSpc>
                        <a:spcAft>
                          <a:spcPts val="0"/>
                        </a:spcAft>
                      </a:pPr>
                      <a:r>
                        <a:rPr lang="pt-BR" sz="1500" dirty="0">
                          <a:latin typeface="Calibri"/>
                          <a:ea typeface="Calibri"/>
                          <a:cs typeface="Times New Roman"/>
                        </a:rPr>
                        <a:t>- Verificar se o Negócio </a:t>
                      </a:r>
                      <a:r>
                        <a:rPr lang="pt-BR" sz="1500" b="1" dirty="0">
                          <a:latin typeface="Calibri"/>
                          <a:ea typeface="Calibri"/>
                          <a:cs typeface="Times New Roman"/>
                        </a:rPr>
                        <a:t>produz algum produto que nenhum outro Negócio do seu Mercado de atuação, apresenta</a:t>
                      </a:r>
                      <a:r>
                        <a:rPr lang="pt-BR" sz="1500" dirty="0">
                          <a:latin typeface="Calibri"/>
                          <a:ea typeface="Calibri"/>
                          <a:cs typeface="Times New Roman"/>
                        </a:rPr>
                        <a:t>.</a:t>
                      </a:r>
                    </a:p>
                    <a:p>
                      <a:pPr algn="just">
                        <a:lnSpc>
                          <a:spcPct val="115000"/>
                        </a:lnSpc>
                        <a:spcAft>
                          <a:spcPts val="0"/>
                        </a:spcAft>
                      </a:pPr>
                      <a:r>
                        <a:rPr lang="pt-BR" sz="1500" dirty="0">
                          <a:latin typeface="Calibri"/>
                          <a:ea typeface="Calibri"/>
                          <a:cs typeface="Times New Roman"/>
                        </a:rPr>
                        <a:t>-Verificar com que </a:t>
                      </a:r>
                      <a:r>
                        <a:rPr lang="pt-BR" sz="1500" b="1" dirty="0">
                          <a:latin typeface="Calibri"/>
                          <a:ea typeface="Calibri"/>
                          <a:cs typeface="Times New Roman"/>
                        </a:rPr>
                        <a:t>produto é pioneira no Mercado</a:t>
                      </a:r>
                      <a:r>
                        <a:rPr lang="pt-BR" sz="1500" dirty="0">
                          <a:latin typeface="Calibri"/>
                          <a:ea typeface="Calibri"/>
                          <a:cs typeface="Times New Roman"/>
                        </a:rPr>
                        <a:t>.</a:t>
                      </a:r>
                    </a:p>
                  </a:txBody>
                  <a:tcPr marL="44450" marR="44450" marT="0" marB="0" anchor="ctr"/>
                </a:tc>
              </a:tr>
              <a:tr h="370840">
                <a:tc>
                  <a:txBody>
                    <a:bodyPr/>
                    <a:lstStyle/>
                    <a:p>
                      <a:pPr algn="just">
                        <a:lnSpc>
                          <a:spcPct val="115000"/>
                        </a:lnSpc>
                        <a:spcAft>
                          <a:spcPts val="0"/>
                        </a:spcAft>
                      </a:pPr>
                      <a:r>
                        <a:rPr lang="pt-BR" sz="1500" dirty="0">
                          <a:latin typeface="Calibri"/>
                          <a:ea typeface="Calibri"/>
                          <a:cs typeface="Times New Roman"/>
                        </a:rPr>
                        <a:t>C. </a:t>
                      </a:r>
                      <a:r>
                        <a:rPr lang="pt-BR" sz="1500" dirty="0">
                          <a:latin typeface="Calibri"/>
                          <a:ea typeface="Calibri"/>
                          <a:cs typeface="Arial"/>
                        </a:rPr>
                        <a:t>O preconceito de gênero foi visto como oportunidade para o negócio?</a:t>
                      </a:r>
                      <a:endParaRPr lang="pt-BR" sz="1500" dirty="0">
                        <a:latin typeface="Calibri"/>
                        <a:ea typeface="Calibri"/>
                        <a:cs typeface="Times New Roman"/>
                      </a:endParaRPr>
                    </a:p>
                  </a:txBody>
                  <a:tcPr marL="44450" marR="44450" marT="0" marB="0" anchor="ctr"/>
                </a:tc>
                <a:tc>
                  <a:txBody>
                    <a:bodyPr/>
                    <a:lstStyle/>
                    <a:p>
                      <a:pPr algn="just">
                        <a:lnSpc>
                          <a:spcPct val="115000"/>
                        </a:lnSpc>
                        <a:spcAft>
                          <a:spcPts val="0"/>
                        </a:spcAft>
                      </a:pPr>
                      <a:r>
                        <a:rPr lang="pt-BR" sz="1500" dirty="0">
                          <a:latin typeface="Calibri"/>
                          <a:ea typeface="Calibri"/>
                          <a:cs typeface="Times New Roman"/>
                        </a:rPr>
                        <a:t>- Verificar </a:t>
                      </a:r>
                      <a:r>
                        <a:rPr lang="pt-BR" sz="1500" b="1" dirty="0">
                          <a:latin typeface="Calibri"/>
                          <a:ea typeface="Calibri"/>
                          <a:cs typeface="Times New Roman"/>
                        </a:rPr>
                        <a:t>ações de melhorias implantadas no Negócio</a:t>
                      </a:r>
                      <a:r>
                        <a:rPr lang="pt-BR" sz="1500" dirty="0">
                          <a:latin typeface="Calibri"/>
                          <a:ea typeface="Calibri"/>
                          <a:cs typeface="Times New Roman"/>
                        </a:rPr>
                        <a:t>, a partir do enfrentamento do preconceito contra a Mulher (pedir relatos).</a:t>
                      </a:r>
                    </a:p>
                    <a:p>
                      <a:pPr algn="just">
                        <a:lnSpc>
                          <a:spcPct val="115000"/>
                        </a:lnSpc>
                        <a:spcAft>
                          <a:spcPts val="0"/>
                        </a:spcAft>
                      </a:pPr>
                      <a:r>
                        <a:rPr lang="pt-BR" sz="1500" dirty="0">
                          <a:latin typeface="Calibri"/>
                          <a:ea typeface="Calibri"/>
                          <a:cs typeface="Times New Roman"/>
                        </a:rPr>
                        <a:t>- Verificar </a:t>
                      </a:r>
                      <a:r>
                        <a:rPr lang="pt-BR" sz="1500" b="1" dirty="0">
                          <a:latin typeface="Calibri"/>
                          <a:ea typeface="Calibri"/>
                          <a:cs typeface="Times New Roman"/>
                        </a:rPr>
                        <a:t>se os preconceitos são encarados como grandes dificuldades ou como oportunidades </a:t>
                      </a:r>
                      <a:r>
                        <a:rPr lang="pt-BR" sz="1500" dirty="0">
                          <a:latin typeface="Calibri"/>
                          <a:ea typeface="Calibri"/>
                          <a:cs typeface="Times New Roman"/>
                        </a:rPr>
                        <a:t>(solicitar que a Mulher justifique sua resposta).</a:t>
                      </a:r>
                    </a:p>
                  </a:txBody>
                  <a:tcPr marL="44450" marR="44450" marT="0" marB="0" anchor="ctr"/>
                </a:tc>
              </a:tr>
              <a:tr h="370840">
                <a:tc>
                  <a:txBody>
                    <a:bodyPr/>
                    <a:lstStyle/>
                    <a:p>
                      <a:pPr algn="just">
                        <a:lnSpc>
                          <a:spcPct val="115000"/>
                        </a:lnSpc>
                        <a:spcAft>
                          <a:spcPts val="0"/>
                        </a:spcAft>
                      </a:pPr>
                      <a:r>
                        <a:rPr lang="pt-BR" sz="1500" dirty="0" smtClean="0">
                          <a:latin typeface="Calibri"/>
                          <a:ea typeface="Calibri"/>
                          <a:cs typeface="Times New Roman"/>
                        </a:rPr>
                        <a:t>D. </a:t>
                      </a:r>
                      <a:r>
                        <a:rPr lang="pt-BR" sz="1500" dirty="0">
                          <a:latin typeface="Calibri"/>
                          <a:ea typeface="Calibri"/>
                          <a:cs typeface="Times New Roman"/>
                        </a:rPr>
                        <a:t>A superação </a:t>
                      </a:r>
                      <a:r>
                        <a:rPr lang="pt-BR" sz="1500" dirty="0" smtClean="0">
                          <a:latin typeface="Calibri"/>
                          <a:ea typeface="Calibri"/>
                          <a:cs typeface="Times New Roman"/>
                        </a:rPr>
                        <a:t>está </a:t>
                      </a:r>
                      <a:r>
                        <a:rPr lang="pt-BR" sz="1500" dirty="0">
                          <a:latin typeface="Calibri"/>
                          <a:ea typeface="Calibri"/>
                          <a:cs typeface="Times New Roman"/>
                        </a:rPr>
                        <a:t>traduzida em melhorias pessoais e profissionais?</a:t>
                      </a:r>
                    </a:p>
                  </a:txBody>
                  <a:tcPr marL="44450" marR="44450" marT="0" marB="0" anchor="ctr"/>
                </a:tc>
                <a:tc>
                  <a:txBody>
                    <a:bodyPr/>
                    <a:lstStyle/>
                    <a:p>
                      <a:pPr algn="just">
                        <a:lnSpc>
                          <a:spcPct val="115000"/>
                        </a:lnSpc>
                        <a:spcAft>
                          <a:spcPts val="0"/>
                        </a:spcAft>
                      </a:pPr>
                      <a:r>
                        <a:rPr lang="pt-BR" sz="1500" dirty="0">
                          <a:latin typeface="Calibri"/>
                          <a:ea typeface="Calibri"/>
                          <a:cs typeface="Times New Roman"/>
                        </a:rPr>
                        <a:t>- </a:t>
                      </a:r>
                      <a:r>
                        <a:rPr lang="pt-BR" sz="1500" kern="1200" dirty="0" smtClean="0">
                          <a:solidFill>
                            <a:schemeClr val="dk1"/>
                          </a:solidFill>
                          <a:latin typeface="Calibri"/>
                          <a:ea typeface="Calibri"/>
                          <a:cs typeface="Times New Roman"/>
                        </a:rPr>
                        <a:t>Verificar como supera as dificuldades.</a:t>
                      </a:r>
                      <a:endParaRPr lang="pt-BR" sz="1500" kern="1200" dirty="0">
                        <a:solidFill>
                          <a:schemeClr val="dk1"/>
                        </a:solidFill>
                        <a:latin typeface="Calibri"/>
                        <a:ea typeface="Calibri"/>
                        <a:cs typeface="Times New Roman"/>
                      </a:endParaRPr>
                    </a:p>
                  </a:txBody>
                  <a:tcPr marL="44450" marR="44450" marT="0" marB="0" anchor="ctr"/>
                </a:tc>
              </a:tr>
            </a:tbl>
          </a:graphicData>
        </a:graphic>
      </p:graphicFrame>
      <p:sp>
        <p:nvSpPr>
          <p:cNvPr id="8" name="Espaço Reservado para Número de Slide 3"/>
          <p:cNvSpPr>
            <a:spLocks noGrp="1"/>
          </p:cNvSpPr>
          <p:nvPr>
            <p:ph type="sldNum" sz="quarter" idx="16"/>
          </p:nvPr>
        </p:nvSpPr>
        <p:spPr>
          <a:xfrm>
            <a:off x="6659563" y="6237288"/>
            <a:ext cx="2133600" cy="365125"/>
          </a:xfrm>
        </p:spPr>
        <p:txBody>
          <a:bodyPr/>
          <a:lstStyle/>
          <a:p>
            <a:pPr algn="r">
              <a:defRPr/>
            </a:pPr>
            <a:fld id="{B6552D2B-4C75-4C13-9A1C-C5DC3C565DE6}" type="slidenum">
              <a:rPr lang="pt-BR" sz="1400" smtClean="0">
                <a:latin typeface="+mn-lt"/>
              </a:rPr>
              <a:pPr algn="r">
                <a:defRPr/>
              </a:pPr>
              <a:t>32</a:t>
            </a:fld>
            <a:endParaRPr lang="pt-BR" sz="1400" dirty="0">
              <a:latin typeface="+mn-lt"/>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Título 1"/>
          <p:cNvSpPr>
            <a:spLocks noGrp="1"/>
          </p:cNvSpPr>
          <p:nvPr>
            <p:ph type="title"/>
          </p:nvPr>
        </p:nvSpPr>
        <p:spPr>
          <a:xfrm>
            <a:off x="642938" y="1214421"/>
            <a:ext cx="7920037" cy="981091"/>
          </a:xfrm>
        </p:spPr>
        <p:txBody>
          <a:bodyPr/>
          <a:lstStyle/>
          <a:p>
            <a:pPr algn="l"/>
            <a:r>
              <a:rPr lang="pt-BR" sz="2800" dirty="0" smtClean="0"/>
              <a:t>2.1 Liderança e Constância de Propósitos</a:t>
            </a:r>
          </a:p>
        </p:txBody>
      </p:sp>
      <p:sp>
        <p:nvSpPr>
          <p:cNvPr id="6" name="Retângulo de cantos arredondados 5"/>
          <p:cNvSpPr/>
          <p:nvPr/>
        </p:nvSpPr>
        <p:spPr>
          <a:xfrm>
            <a:off x="357188" y="387350"/>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2. Condução do Negócio</a:t>
            </a:r>
          </a:p>
        </p:txBody>
      </p:sp>
      <p:graphicFrame>
        <p:nvGraphicFramePr>
          <p:cNvPr id="7" name="Tabela 6"/>
          <p:cNvGraphicFramePr>
            <a:graphicFrameLocks noGrp="1"/>
          </p:cNvGraphicFramePr>
          <p:nvPr/>
        </p:nvGraphicFramePr>
        <p:xfrm>
          <a:off x="395288" y="2084388"/>
          <a:ext cx="8352878" cy="4296664"/>
        </p:xfrm>
        <a:graphic>
          <a:graphicData uri="http://schemas.openxmlformats.org/drawingml/2006/table">
            <a:tbl>
              <a:tblPr firstRow="1" bandRow="1">
                <a:tableStyleId>{5C22544A-7EE6-4342-B048-85BDC9FD1C3A}</a:tableStyleId>
              </a:tblPr>
              <a:tblGrid>
                <a:gridCol w="3855175"/>
                <a:gridCol w="4497703"/>
              </a:tblGrid>
              <a:tr h="370840">
                <a:tc>
                  <a:txBody>
                    <a:bodyPr/>
                    <a:lstStyle/>
                    <a:p>
                      <a:pPr algn="ctr">
                        <a:lnSpc>
                          <a:spcPct val="115000"/>
                        </a:lnSpc>
                        <a:spcAft>
                          <a:spcPts val="0"/>
                        </a:spcAft>
                      </a:pPr>
                      <a:r>
                        <a:rPr lang="pt-BR" sz="1400" b="1" dirty="0" smtClean="0">
                          <a:latin typeface="+mn-lt"/>
                          <a:ea typeface="Calibri"/>
                          <a:cs typeface="Times New Roman"/>
                        </a:rPr>
                        <a:t>ITENS</a:t>
                      </a:r>
                      <a:r>
                        <a:rPr lang="pt-BR" sz="1400" b="1" baseline="0" dirty="0" smtClean="0">
                          <a:latin typeface="+mn-lt"/>
                          <a:ea typeface="Calibri"/>
                          <a:cs typeface="Times New Roman"/>
                        </a:rPr>
                        <a:t> DE AVALIAÇÃO</a:t>
                      </a:r>
                      <a:endParaRPr lang="pt-BR" sz="1500" dirty="0">
                        <a:latin typeface="Calibri"/>
                        <a:ea typeface="Calibri"/>
                        <a:cs typeface="Times New Roman"/>
                      </a:endParaRPr>
                    </a:p>
                  </a:txBody>
                  <a:tcPr marL="44450" marR="44450" marT="0" marB="0" anchor="ctr"/>
                </a:tc>
                <a:tc>
                  <a:txBody>
                    <a:bodyPr/>
                    <a:lstStyle/>
                    <a:p>
                      <a:pPr algn="ctr">
                        <a:lnSpc>
                          <a:spcPct val="115000"/>
                        </a:lnSpc>
                        <a:spcAft>
                          <a:spcPts val="0"/>
                        </a:spcAft>
                      </a:pPr>
                      <a:r>
                        <a:rPr lang="pt-BR" sz="1500" b="1" dirty="0">
                          <a:latin typeface="Calibri"/>
                          <a:ea typeface="Calibri"/>
                          <a:cs typeface="Times New Roman"/>
                        </a:rPr>
                        <a:t>TÓPICOS DE VERIFICAÇÃO</a:t>
                      </a:r>
                      <a:endParaRPr lang="pt-BR" sz="1500" dirty="0">
                        <a:latin typeface="Calibri"/>
                        <a:ea typeface="Calibri"/>
                        <a:cs typeface="Times New Roman"/>
                      </a:endParaRPr>
                    </a:p>
                  </a:txBody>
                  <a:tcPr marL="44450" marR="44450" marT="0" marB="0" anchor="ctr"/>
                </a:tc>
              </a:tr>
              <a:tr h="370840">
                <a:tc>
                  <a:txBody>
                    <a:bodyPr/>
                    <a:lstStyle/>
                    <a:p>
                      <a:pPr algn="just">
                        <a:lnSpc>
                          <a:spcPct val="115000"/>
                        </a:lnSpc>
                        <a:spcAft>
                          <a:spcPts val="0"/>
                        </a:spcAft>
                      </a:pPr>
                      <a:r>
                        <a:rPr lang="pt-BR" sz="1600" dirty="0">
                          <a:latin typeface="Calibri"/>
                          <a:ea typeface="Calibri"/>
                          <a:cs typeface="Times New Roman"/>
                        </a:rPr>
                        <a:t>A. </a:t>
                      </a:r>
                      <a:r>
                        <a:rPr lang="pt-BR" sz="1600" dirty="0">
                          <a:latin typeface="Calibri"/>
                          <a:ea typeface="Calibri"/>
                          <a:cs typeface="Arial"/>
                        </a:rPr>
                        <a:t>Descreve valores pessoais que influenciam o exercício da atividade vencendo desafios?</a:t>
                      </a:r>
                      <a:endParaRPr lang="pt-BR" sz="1600" dirty="0">
                        <a:latin typeface="Calibri"/>
                        <a:ea typeface="Calibri"/>
                        <a:cs typeface="Times New Roman"/>
                      </a:endParaRPr>
                    </a:p>
                  </a:txBody>
                  <a:tcPr marL="44450" marR="44450" marT="0" marB="0" anchor="ctr"/>
                </a:tc>
                <a:tc>
                  <a:txBody>
                    <a:bodyPr/>
                    <a:lstStyle/>
                    <a:p>
                      <a:pPr algn="just">
                        <a:lnSpc>
                          <a:spcPct val="115000"/>
                        </a:lnSpc>
                        <a:spcAft>
                          <a:spcPts val="0"/>
                        </a:spcAft>
                      </a:pPr>
                      <a:r>
                        <a:rPr lang="pt-BR" sz="1600">
                          <a:latin typeface="Calibri"/>
                          <a:ea typeface="Calibri"/>
                          <a:cs typeface="Times New Roman"/>
                        </a:rPr>
                        <a:t>- Verificar como vence desafios.</a:t>
                      </a:r>
                    </a:p>
                    <a:p>
                      <a:pPr algn="just">
                        <a:lnSpc>
                          <a:spcPct val="115000"/>
                        </a:lnSpc>
                        <a:spcAft>
                          <a:spcPts val="0"/>
                        </a:spcAft>
                      </a:pPr>
                      <a:r>
                        <a:rPr lang="pt-BR" sz="1600">
                          <a:latin typeface="Calibri"/>
                          <a:ea typeface="Calibri"/>
                          <a:cs typeface="Times New Roman"/>
                        </a:rPr>
                        <a:t>- Verificar se os desafios que aparecem são encarados como grandes dificuldades ou como oportunidades (solicitar que a Mulher justifique sua resposta).</a:t>
                      </a:r>
                    </a:p>
                  </a:txBody>
                  <a:tcPr marL="44450" marR="44450" marT="0" marB="0" anchor="ctr"/>
                </a:tc>
              </a:tr>
              <a:tr h="370840">
                <a:tc>
                  <a:txBody>
                    <a:bodyPr/>
                    <a:lstStyle/>
                    <a:p>
                      <a:pPr algn="just">
                        <a:lnSpc>
                          <a:spcPct val="115000"/>
                        </a:lnSpc>
                        <a:spcAft>
                          <a:spcPts val="0"/>
                        </a:spcAft>
                      </a:pPr>
                      <a:r>
                        <a:rPr lang="pt-BR" sz="1600">
                          <a:latin typeface="Calibri"/>
                          <a:ea typeface="Calibri"/>
                          <a:cs typeface="Times New Roman"/>
                        </a:rPr>
                        <a:t>B. </a:t>
                      </a:r>
                      <a:r>
                        <a:rPr lang="pt-BR" sz="1600">
                          <a:latin typeface="Calibri"/>
                          <a:ea typeface="Calibri"/>
                          <a:cs typeface="Arial"/>
                        </a:rPr>
                        <a:t>Tem uma atuação democrática e transparente para tomar decisões?</a:t>
                      </a:r>
                      <a:endParaRPr lang="pt-BR" sz="1600">
                        <a:latin typeface="Calibri"/>
                        <a:ea typeface="Calibri"/>
                        <a:cs typeface="Times New Roman"/>
                      </a:endParaRPr>
                    </a:p>
                  </a:txBody>
                  <a:tcPr marL="44450" marR="44450" marT="0" marB="0" anchor="ctr"/>
                </a:tc>
                <a:tc>
                  <a:txBody>
                    <a:bodyPr/>
                    <a:lstStyle/>
                    <a:p>
                      <a:pPr algn="just">
                        <a:lnSpc>
                          <a:spcPct val="115000"/>
                        </a:lnSpc>
                        <a:spcAft>
                          <a:spcPts val="0"/>
                        </a:spcAft>
                      </a:pPr>
                      <a:r>
                        <a:rPr lang="pt-BR" sz="1600" dirty="0">
                          <a:latin typeface="Calibri"/>
                          <a:ea typeface="Calibri"/>
                          <a:cs typeface="Times New Roman"/>
                        </a:rPr>
                        <a:t>- Verificar se realiza reuniões com os seus colaboradores. Verificar como são as dinâmicas dessas reuniões (se todos podem falar, se as reuniões são apenas para passar informações ou pede para os funcionários montarem propostas para melhorar o negócio)</a:t>
                      </a:r>
                    </a:p>
                    <a:p>
                      <a:pPr algn="just">
                        <a:lnSpc>
                          <a:spcPct val="115000"/>
                        </a:lnSpc>
                        <a:spcAft>
                          <a:spcPts val="0"/>
                        </a:spcAft>
                      </a:pPr>
                      <a:r>
                        <a:rPr lang="pt-BR" sz="1600" dirty="0">
                          <a:latin typeface="Calibri"/>
                          <a:ea typeface="Calibri"/>
                          <a:cs typeface="Times New Roman"/>
                        </a:rPr>
                        <a:t>- Verificar se centraliza todas as decisões ou se tem outras pessoas designadas para decidir sobre assuntos específicos.</a:t>
                      </a:r>
                    </a:p>
                  </a:txBody>
                  <a:tcPr marL="44450" marR="44450" marT="0" marB="0" anchor="ctr"/>
                </a:tc>
              </a:tr>
            </a:tbl>
          </a:graphicData>
        </a:graphic>
      </p:graphicFrame>
      <p:sp>
        <p:nvSpPr>
          <p:cNvPr id="8" name="Espaço Reservado para Número de Slide 3"/>
          <p:cNvSpPr>
            <a:spLocks noGrp="1"/>
          </p:cNvSpPr>
          <p:nvPr>
            <p:ph type="sldNum" sz="quarter" idx="16"/>
          </p:nvPr>
        </p:nvSpPr>
        <p:spPr>
          <a:xfrm>
            <a:off x="6732588" y="6308725"/>
            <a:ext cx="2133600" cy="365125"/>
          </a:xfrm>
        </p:spPr>
        <p:txBody>
          <a:bodyPr/>
          <a:lstStyle/>
          <a:p>
            <a:pPr algn="r">
              <a:defRPr/>
            </a:pPr>
            <a:fld id="{C7AE99FC-EDE3-43FE-9EA9-AA083DE905CB}" type="slidenum">
              <a:rPr lang="pt-BR" sz="1400" smtClean="0">
                <a:latin typeface="+mn-lt"/>
              </a:rPr>
              <a:pPr algn="r">
                <a:defRPr/>
              </a:pPr>
              <a:t>33</a:t>
            </a:fld>
            <a:endParaRPr lang="pt-BR" sz="1400" dirty="0">
              <a:latin typeface="+mn-l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nvGraphicFramePr>
        <p:xfrm>
          <a:off x="395288" y="2122488"/>
          <a:ext cx="8424936" cy="3262630"/>
        </p:xfrm>
        <a:graphic>
          <a:graphicData uri="http://schemas.openxmlformats.org/drawingml/2006/table">
            <a:tbl>
              <a:tblPr firstRow="1" bandRow="1">
                <a:tableStyleId>{5C22544A-7EE6-4342-B048-85BDC9FD1C3A}</a:tableStyleId>
              </a:tblPr>
              <a:tblGrid>
                <a:gridCol w="3888432"/>
                <a:gridCol w="4536504"/>
              </a:tblGrid>
              <a:tr h="370840">
                <a:tc>
                  <a:txBody>
                    <a:bodyPr/>
                    <a:lstStyle/>
                    <a:p>
                      <a:pPr algn="ctr">
                        <a:lnSpc>
                          <a:spcPct val="115000"/>
                        </a:lnSpc>
                        <a:spcAft>
                          <a:spcPts val="0"/>
                        </a:spcAft>
                      </a:pPr>
                      <a:r>
                        <a:rPr lang="pt-BR" sz="1400" b="1" dirty="0" smtClean="0">
                          <a:latin typeface="+mn-lt"/>
                          <a:ea typeface="Calibri"/>
                          <a:cs typeface="Times New Roman"/>
                        </a:rPr>
                        <a:t>ITENS</a:t>
                      </a:r>
                      <a:r>
                        <a:rPr lang="pt-BR" sz="1400" b="1" baseline="0" dirty="0" smtClean="0">
                          <a:latin typeface="+mn-lt"/>
                          <a:ea typeface="Calibri"/>
                          <a:cs typeface="Times New Roman"/>
                        </a:rPr>
                        <a:t> DE AVALIAÇÃO</a:t>
                      </a:r>
                      <a:endParaRPr lang="pt-BR" sz="1500" dirty="0">
                        <a:latin typeface="Calibri"/>
                        <a:ea typeface="Calibri"/>
                        <a:cs typeface="Times New Roman"/>
                      </a:endParaRPr>
                    </a:p>
                  </a:txBody>
                  <a:tcPr marL="44450" marR="44450" marT="0" marB="0" anchor="ctr"/>
                </a:tc>
                <a:tc>
                  <a:txBody>
                    <a:bodyPr/>
                    <a:lstStyle/>
                    <a:p>
                      <a:pPr algn="ctr">
                        <a:lnSpc>
                          <a:spcPct val="115000"/>
                        </a:lnSpc>
                        <a:spcAft>
                          <a:spcPts val="0"/>
                        </a:spcAft>
                      </a:pPr>
                      <a:r>
                        <a:rPr lang="pt-BR" sz="1500" b="1" dirty="0">
                          <a:latin typeface="Calibri"/>
                          <a:ea typeface="Calibri"/>
                          <a:cs typeface="Times New Roman"/>
                        </a:rPr>
                        <a:t>TÓPICOS DE VERIFICAÇÃO</a:t>
                      </a:r>
                      <a:endParaRPr lang="pt-BR" sz="1500" dirty="0">
                        <a:latin typeface="Calibri"/>
                        <a:ea typeface="Calibri"/>
                        <a:cs typeface="Times New Roman"/>
                      </a:endParaRPr>
                    </a:p>
                  </a:txBody>
                  <a:tcPr marL="44450" marR="44450" marT="0" marB="0" anchor="ctr"/>
                </a:tc>
              </a:tr>
              <a:tr h="370840">
                <a:tc>
                  <a:txBody>
                    <a:bodyPr/>
                    <a:lstStyle/>
                    <a:p>
                      <a:pPr algn="just">
                        <a:lnSpc>
                          <a:spcPct val="115000"/>
                        </a:lnSpc>
                        <a:spcAft>
                          <a:spcPts val="0"/>
                        </a:spcAft>
                      </a:pPr>
                      <a:r>
                        <a:rPr lang="pt-BR" sz="1500" dirty="0">
                          <a:latin typeface="Calibri"/>
                          <a:ea typeface="Calibri"/>
                          <a:cs typeface="Times New Roman"/>
                        </a:rPr>
                        <a:t>C. </a:t>
                      </a:r>
                      <a:r>
                        <a:rPr lang="pt-BR" sz="1500" dirty="0">
                          <a:latin typeface="Calibri"/>
                          <a:ea typeface="Calibri"/>
                          <a:cs typeface="Arial"/>
                        </a:rPr>
                        <a:t>Se relaciona pessoalmente com os clientes, colaboradores, fornecedores, comunidade, parceiros, sendo evidenciada a participação ativa nos negócios?</a:t>
                      </a:r>
                      <a:endParaRPr lang="pt-BR" sz="1500" dirty="0">
                        <a:latin typeface="Calibri"/>
                        <a:ea typeface="Calibri"/>
                        <a:cs typeface="Times New Roman"/>
                      </a:endParaRPr>
                    </a:p>
                  </a:txBody>
                  <a:tcPr marL="44450" marR="44450" marT="0" marB="0" anchor="ctr"/>
                </a:tc>
                <a:tc>
                  <a:txBody>
                    <a:bodyPr/>
                    <a:lstStyle/>
                    <a:p>
                      <a:pPr algn="just">
                        <a:lnSpc>
                          <a:spcPct val="115000"/>
                        </a:lnSpc>
                        <a:spcAft>
                          <a:spcPts val="0"/>
                        </a:spcAft>
                      </a:pPr>
                      <a:r>
                        <a:rPr lang="pt-BR" sz="1500" dirty="0">
                          <a:latin typeface="Calibri"/>
                          <a:ea typeface="Calibri"/>
                          <a:cs typeface="Times New Roman"/>
                        </a:rPr>
                        <a:t>- Verificar como faz para se </a:t>
                      </a:r>
                      <a:r>
                        <a:rPr lang="pt-BR" sz="1500" b="1" dirty="0">
                          <a:latin typeface="Calibri"/>
                          <a:ea typeface="Calibri"/>
                          <a:cs typeface="Times New Roman"/>
                        </a:rPr>
                        <a:t>relacionar com seus clientes</a:t>
                      </a:r>
                      <a:r>
                        <a:rPr lang="pt-BR" sz="1500" dirty="0">
                          <a:latin typeface="Calibri"/>
                          <a:ea typeface="Calibri"/>
                          <a:cs typeface="Times New Roman"/>
                        </a:rPr>
                        <a:t>.</a:t>
                      </a:r>
                    </a:p>
                    <a:p>
                      <a:pPr algn="just">
                        <a:lnSpc>
                          <a:spcPct val="115000"/>
                        </a:lnSpc>
                        <a:spcAft>
                          <a:spcPts val="0"/>
                        </a:spcAft>
                      </a:pPr>
                      <a:r>
                        <a:rPr lang="pt-BR" sz="1500" dirty="0">
                          <a:latin typeface="Calibri"/>
                          <a:ea typeface="Calibri"/>
                          <a:cs typeface="Times New Roman"/>
                        </a:rPr>
                        <a:t>- Verificar como faz para se </a:t>
                      </a:r>
                      <a:r>
                        <a:rPr lang="pt-BR" sz="1500" b="1" dirty="0">
                          <a:latin typeface="Calibri"/>
                          <a:ea typeface="Calibri"/>
                          <a:cs typeface="Times New Roman"/>
                        </a:rPr>
                        <a:t>relacionar com a sociedade</a:t>
                      </a:r>
                      <a:r>
                        <a:rPr lang="pt-BR" sz="1500" dirty="0">
                          <a:latin typeface="Calibri"/>
                          <a:ea typeface="Calibri"/>
                          <a:cs typeface="Times New Roman"/>
                        </a:rPr>
                        <a:t>.</a:t>
                      </a:r>
                    </a:p>
                    <a:p>
                      <a:pPr algn="just">
                        <a:lnSpc>
                          <a:spcPct val="115000"/>
                        </a:lnSpc>
                        <a:spcAft>
                          <a:spcPts val="0"/>
                        </a:spcAft>
                      </a:pPr>
                      <a:r>
                        <a:rPr lang="pt-BR" sz="1500" dirty="0">
                          <a:latin typeface="Calibri"/>
                          <a:ea typeface="Calibri"/>
                          <a:cs typeface="Times New Roman"/>
                        </a:rPr>
                        <a:t>- Verificar como faz para se </a:t>
                      </a:r>
                      <a:r>
                        <a:rPr lang="pt-BR" sz="1500" b="1" dirty="0">
                          <a:latin typeface="Calibri"/>
                          <a:ea typeface="Calibri"/>
                          <a:cs typeface="Times New Roman"/>
                        </a:rPr>
                        <a:t>relacionar com os seus colaboradores.</a:t>
                      </a:r>
                    </a:p>
                    <a:p>
                      <a:pPr algn="just">
                        <a:lnSpc>
                          <a:spcPct val="115000"/>
                        </a:lnSpc>
                        <a:spcAft>
                          <a:spcPts val="0"/>
                        </a:spcAft>
                      </a:pPr>
                      <a:r>
                        <a:rPr lang="pt-BR" sz="1500" dirty="0">
                          <a:latin typeface="Calibri"/>
                          <a:ea typeface="Calibri"/>
                          <a:cs typeface="Times New Roman"/>
                        </a:rPr>
                        <a:t>- Verificar como faz para se </a:t>
                      </a:r>
                      <a:r>
                        <a:rPr lang="pt-BR" sz="1500" b="1" dirty="0">
                          <a:latin typeface="Calibri"/>
                          <a:ea typeface="Calibri"/>
                          <a:cs typeface="Times New Roman"/>
                        </a:rPr>
                        <a:t>relacionar com os seus fornecedores.</a:t>
                      </a:r>
                    </a:p>
                    <a:p>
                      <a:pPr algn="just">
                        <a:lnSpc>
                          <a:spcPct val="115000"/>
                        </a:lnSpc>
                        <a:spcAft>
                          <a:spcPts val="0"/>
                        </a:spcAft>
                      </a:pPr>
                      <a:r>
                        <a:rPr lang="pt-BR" sz="1500" dirty="0">
                          <a:latin typeface="Calibri"/>
                          <a:ea typeface="Calibri"/>
                          <a:cs typeface="Times New Roman"/>
                        </a:rPr>
                        <a:t>- Verificar se a Mulher se </a:t>
                      </a:r>
                      <a:r>
                        <a:rPr lang="pt-BR" sz="1500" b="1" dirty="0">
                          <a:latin typeface="Calibri"/>
                          <a:ea typeface="Calibri"/>
                          <a:cs typeface="Times New Roman"/>
                        </a:rPr>
                        <a:t>relaciona com mais algum setor (além dos já citados) e como faz isso</a:t>
                      </a:r>
                      <a:r>
                        <a:rPr lang="pt-BR" sz="1500" dirty="0">
                          <a:latin typeface="Calibri"/>
                          <a:ea typeface="Calibri"/>
                          <a:cs typeface="Times New Roman"/>
                        </a:rPr>
                        <a:t>.</a:t>
                      </a:r>
                    </a:p>
                  </a:txBody>
                  <a:tcPr marL="44450" marR="44450" marT="0" marB="0" anchor="ctr"/>
                </a:tc>
              </a:tr>
              <a:tr h="370840">
                <a:tc>
                  <a:txBody>
                    <a:bodyPr/>
                    <a:lstStyle/>
                    <a:p>
                      <a:pPr algn="just">
                        <a:lnSpc>
                          <a:spcPct val="115000"/>
                        </a:lnSpc>
                        <a:spcAft>
                          <a:spcPts val="0"/>
                        </a:spcAft>
                      </a:pPr>
                      <a:r>
                        <a:rPr lang="pt-BR" sz="1500">
                          <a:latin typeface="Calibri"/>
                          <a:ea typeface="Calibri"/>
                          <a:cs typeface="Times New Roman"/>
                        </a:rPr>
                        <a:t>D. </a:t>
                      </a:r>
                      <a:r>
                        <a:rPr lang="pt-BR" sz="1500">
                          <a:latin typeface="Calibri"/>
                          <a:ea typeface="Calibri"/>
                          <a:cs typeface="Arial"/>
                        </a:rPr>
                        <a:t>Não desiste das ideias diante dos problemas que aparecem, buscando outros caminhos quando necessário, para atingir os objetivos?</a:t>
                      </a:r>
                      <a:endParaRPr lang="pt-BR" sz="1500">
                        <a:latin typeface="Calibri"/>
                        <a:ea typeface="Calibri"/>
                        <a:cs typeface="Times New Roman"/>
                      </a:endParaRPr>
                    </a:p>
                  </a:txBody>
                  <a:tcPr marL="44450" marR="44450" marT="0" marB="0" anchor="ctr"/>
                </a:tc>
                <a:tc>
                  <a:txBody>
                    <a:bodyPr/>
                    <a:lstStyle/>
                    <a:p>
                      <a:pPr algn="just">
                        <a:lnSpc>
                          <a:spcPct val="115000"/>
                        </a:lnSpc>
                        <a:spcAft>
                          <a:spcPts val="0"/>
                        </a:spcAft>
                      </a:pPr>
                      <a:r>
                        <a:rPr lang="pt-BR" sz="1500" dirty="0">
                          <a:latin typeface="Calibri"/>
                          <a:ea typeface="Calibri"/>
                          <a:cs typeface="Times New Roman"/>
                        </a:rPr>
                        <a:t>- Verificar como </a:t>
                      </a:r>
                      <a:r>
                        <a:rPr lang="pt-BR" sz="1500" b="1" dirty="0">
                          <a:latin typeface="Calibri"/>
                          <a:ea typeface="Calibri"/>
                          <a:cs typeface="Times New Roman"/>
                        </a:rPr>
                        <a:t>demonstra persistência </a:t>
                      </a:r>
                      <a:r>
                        <a:rPr lang="pt-BR" sz="1500" dirty="0">
                          <a:latin typeface="Calibri"/>
                          <a:ea typeface="Calibri"/>
                          <a:cs typeface="Times New Roman"/>
                        </a:rPr>
                        <a:t>no que faz.</a:t>
                      </a:r>
                    </a:p>
                  </a:txBody>
                  <a:tcPr marL="44450" marR="44450" marT="0" marB="0" anchor="ctr"/>
                </a:tc>
              </a:tr>
            </a:tbl>
          </a:graphicData>
        </a:graphic>
      </p:graphicFrame>
      <p:sp>
        <p:nvSpPr>
          <p:cNvPr id="60432" name="Título 1"/>
          <p:cNvSpPr>
            <a:spLocks noGrp="1"/>
          </p:cNvSpPr>
          <p:nvPr>
            <p:ph type="title"/>
          </p:nvPr>
        </p:nvSpPr>
        <p:spPr>
          <a:xfrm>
            <a:off x="642938" y="1214421"/>
            <a:ext cx="7920037" cy="981091"/>
          </a:xfrm>
        </p:spPr>
        <p:txBody>
          <a:bodyPr/>
          <a:lstStyle/>
          <a:p>
            <a:pPr algn="l"/>
            <a:r>
              <a:rPr lang="pt-BR" sz="2800" dirty="0" smtClean="0"/>
              <a:t>2.1 Liderança e Constância de Propósitos</a:t>
            </a:r>
          </a:p>
        </p:txBody>
      </p:sp>
      <p:sp>
        <p:nvSpPr>
          <p:cNvPr id="7" name="Retângulo de cantos arredondados 6"/>
          <p:cNvSpPr/>
          <p:nvPr/>
        </p:nvSpPr>
        <p:spPr>
          <a:xfrm>
            <a:off x="357188" y="387350"/>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2. Condução do Negócio</a:t>
            </a:r>
          </a:p>
        </p:txBody>
      </p:sp>
      <p:sp>
        <p:nvSpPr>
          <p:cNvPr id="8" name="Espaço Reservado para Número de Slide 3"/>
          <p:cNvSpPr>
            <a:spLocks noGrp="1"/>
          </p:cNvSpPr>
          <p:nvPr>
            <p:ph type="sldNum" sz="quarter" idx="16"/>
          </p:nvPr>
        </p:nvSpPr>
        <p:spPr>
          <a:xfrm>
            <a:off x="6975475" y="6448425"/>
            <a:ext cx="2133600" cy="365125"/>
          </a:xfrm>
        </p:spPr>
        <p:txBody>
          <a:bodyPr/>
          <a:lstStyle/>
          <a:p>
            <a:pPr algn="r">
              <a:defRPr/>
            </a:pPr>
            <a:fld id="{96594F30-2C27-4E5F-B158-7C451DD00A07}" type="slidenum">
              <a:rPr lang="pt-BR" sz="1400" smtClean="0">
                <a:latin typeface="+mn-lt"/>
              </a:rPr>
              <a:pPr algn="r">
                <a:defRPr/>
              </a:pPr>
              <a:t>34</a:t>
            </a:fld>
            <a:endParaRPr lang="pt-BR" sz="1400" dirty="0">
              <a:latin typeface="+mn-lt"/>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nvGraphicFramePr>
        <p:xfrm>
          <a:off x="395288" y="2511425"/>
          <a:ext cx="8424936" cy="2894584"/>
        </p:xfrm>
        <a:graphic>
          <a:graphicData uri="http://schemas.openxmlformats.org/drawingml/2006/table">
            <a:tbl>
              <a:tblPr firstRow="1" bandRow="1">
                <a:tableStyleId>{5C22544A-7EE6-4342-B048-85BDC9FD1C3A}</a:tableStyleId>
              </a:tblPr>
              <a:tblGrid>
                <a:gridCol w="3888432"/>
                <a:gridCol w="4536504"/>
              </a:tblGrid>
              <a:tr h="370840">
                <a:tc>
                  <a:txBody>
                    <a:bodyPr/>
                    <a:lstStyle/>
                    <a:p>
                      <a:pPr algn="ctr">
                        <a:lnSpc>
                          <a:spcPct val="115000"/>
                        </a:lnSpc>
                        <a:spcAft>
                          <a:spcPts val="0"/>
                        </a:spcAft>
                      </a:pPr>
                      <a:r>
                        <a:rPr lang="pt-BR" sz="1600" b="1" dirty="0" smtClean="0">
                          <a:latin typeface="+mn-lt"/>
                          <a:ea typeface="Calibri"/>
                          <a:cs typeface="Times New Roman"/>
                        </a:rPr>
                        <a:t>ITENS</a:t>
                      </a:r>
                      <a:r>
                        <a:rPr lang="pt-BR" sz="1600" b="1" baseline="0" dirty="0" smtClean="0">
                          <a:latin typeface="+mn-lt"/>
                          <a:ea typeface="Calibri"/>
                          <a:cs typeface="Times New Roman"/>
                        </a:rPr>
                        <a:t> DE AVALIAÇÃO</a:t>
                      </a:r>
                      <a:endParaRPr lang="pt-BR" sz="1600" dirty="0">
                        <a:latin typeface="Calibri"/>
                        <a:ea typeface="Calibri"/>
                        <a:cs typeface="Times New Roman"/>
                      </a:endParaRPr>
                    </a:p>
                  </a:txBody>
                  <a:tcPr marL="44450" marR="44450" marT="0" marB="0" anchor="ctr"/>
                </a:tc>
                <a:tc>
                  <a:txBody>
                    <a:bodyPr/>
                    <a:lstStyle/>
                    <a:p>
                      <a:pPr algn="ctr">
                        <a:lnSpc>
                          <a:spcPct val="115000"/>
                        </a:lnSpc>
                        <a:spcAft>
                          <a:spcPts val="0"/>
                        </a:spcAft>
                      </a:pPr>
                      <a:r>
                        <a:rPr lang="pt-BR" sz="1600" b="1" dirty="0">
                          <a:latin typeface="Calibri"/>
                          <a:ea typeface="Calibri"/>
                          <a:cs typeface="Times New Roman"/>
                        </a:rPr>
                        <a:t>TÓPICOS DE VERIFICAÇÃO</a:t>
                      </a:r>
                      <a:endParaRPr lang="pt-BR" sz="1600" dirty="0">
                        <a:latin typeface="Calibri"/>
                        <a:ea typeface="Calibri"/>
                        <a:cs typeface="Times New Roman"/>
                      </a:endParaRPr>
                    </a:p>
                  </a:txBody>
                  <a:tcPr marL="44450" marR="44450" marT="0" marB="0" anchor="ctr"/>
                </a:tc>
              </a:tr>
              <a:tr h="370840">
                <a:tc>
                  <a:txBody>
                    <a:bodyPr/>
                    <a:lstStyle/>
                    <a:p>
                      <a:pPr marL="342900" lvl="0" indent="-342900">
                        <a:lnSpc>
                          <a:spcPct val="115000"/>
                        </a:lnSpc>
                        <a:spcAft>
                          <a:spcPts val="0"/>
                        </a:spcAft>
                        <a:buFont typeface="+mj-lt"/>
                        <a:buAutoNum type="alphaUcPeriod"/>
                        <a:tabLst>
                          <a:tab pos="180340" algn="l"/>
                        </a:tabLst>
                      </a:pPr>
                      <a:r>
                        <a:rPr lang="pt-BR" sz="1600">
                          <a:latin typeface="Calibri"/>
                          <a:ea typeface="Calibri"/>
                          <a:cs typeface="Arial"/>
                        </a:rPr>
                        <a:t>Tem processos definidos para realizar a gestão de seu negócio?</a:t>
                      </a:r>
                      <a:endParaRPr lang="pt-BR" sz="1600">
                        <a:latin typeface="Calibri"/>
                        <a:ea typeface="Calibri"/>
                        <a:cs typeface="Times New Roman"/>
                      </a:endParaRPr>
                    </a:p>
                  </a:txBody>
                  <a:tcPr marL="44450" marR="44450" marT="0" marB="0" anchor="ctr"/>
                </a:tc>
                <a:tc>
                  <a:txBody>
                    <a:bodyPr/>
                    <a:lstStyle/>
                    <a:p>
                      <a:pPr algn="just">
                        <a:lnSpc>
                          <a:spcPct val="115000"/>
                        </a:lnSpc>
                        <a:spcAft>
                          <a:spcPts val="0"/>
                        </a:spcAft>
                      </a:pPr>
                      <a:r>
                        <a:rPr lang="pt-BR" sz="1600" dirty="0">
                          <a:latin typeface="Calibri"/>
                          <a:ea typeface="Calibri"/>
                          <a:cs typeface="Times New Roman"/>
                        </a:rPr>
                        <a:t>- Verificar </a:t>
                      </a:r>
                      <a:r>
                        <a:rPr lang="pt-BR" sz="1600" b="1" dirty="0">
                          <a:latin typeface="Calibri"/>
                          <a:ea typeface="Calibri"/>
                          <a:cs typeface="Times New Roman"/>
                        </a:rPr>
                        <a:t>as normas, fluxos e rotinas escritas </a:t>
                      </a:r>
                      <a:r>
                        <a:rPr lang="pt-BR" sz="1600" dirty="0">
                          <a:latin typeface="Calibri"/>
                          <a:ea typeface="Calibri"/>
                          <a:cs typeface="Times New Roman"/>
                        </a:rPr>
                        <a:t>das atividades desenvolvidas no Negócio.</a:t>
                      </a:r>
                    </a:p>
                    <a:p>
                      <a:pPr algn="just">
                        <a:lnSpc>
                          <a:spcPct val="115000"/>
                        </a:lnSpc>
                        <a:spcAft>
                          <a:spcPts val="0"/>
                        </a:spcAft>
                      </a:pPr>
                      <a:r>
                        <a:rPr lang="pt-BR" sz="1600" dirty="0">
                          <a:latin typeface="Calibri"/>
                          <a:ea typeface="Calibri"/>
                          <a:cs typeface="Times New Roman"/>
                        </a:rPr>
                        <a:t>- Verificar como </a:t>
                      </a:r>
                      <a:r>
                        <a:rPr lang="pt-BR" sz="1600" b="1" dirty="0">
                          <a:latin typeface="Calibri"/>
                          <a:ea typeface="Calibri"/>
                          <a:cs typeface="Times New Roman"/>
                        </a:rPr>
                        <a:t>controla as atividades </a:t>
                      </a:r>
                      <a:r>
                        <a:rPr lang="pt-BR" sz="1600" b="1" dirty="0" smtClean="0">
                          <a:latin typeface="Calibri"/>
                          <a:ea typeface="Calibri"/>
                          <a:cs typeface="Times New Roman"/>
                        </a:rPr>
                        <a:t>desenvolvidas. O </a:t>
                      </a:r>
                      <a:r>
                        <a:rPr lang="pt-BR" sz="1600" b="1" dirty="0">
                          <a:latin typeface="Calibri"/>
                          <a:ea typeface="Calibri"/>
                          <a:cs typeface="Times New Roman"/>
                        </a:rPr>
                        <a:t>controle deve estar escrito</a:t>
                      </a:r>
                      <a:r>
                        <a:rPr lang="pt-BR" sz="1600" dirty="0">
                          <a:latin typeface="Calibri"/>
                          <a:ea typeface="Calibri"/>
                          <a:cs typeface="Times New Roman"/>
                        </a:rPr>
                        <a:t> (podem ser planilhas, atas de reuniões, livros de anotações, agendas, entre outros).</a:t>
                      </a:r>
                    </a:p>
                  </a:txBody>
                  <a:tcPr marL="44450" marR="44450" marT="0" marB="0" anchor="ctr"/>
                </a:tc>
              </a:tr>
              <a:tr h="370840">
                <a:tc>
                  <a:txBody>
                    <a:bodyPr/>
                    <a:lstStyle/>
                    <a:p>
                      <a:pPr algn="just">
                        <a:lnSpc>
                          <a:spcPct val="115000"/>
                        </a:lnSpc>
                        <a:spcAft>
                          <a:spcPts val="0"/>
                        </a:spcAft>
                      </a:pPr>
                      <a:r>
                        <a:rPr lang="pt-BR" sz="1600">
                          <a:latin typeface="Calibri"/>
                          <a:ea typeface="Calibri"/>
                          <a:cs typeface="Times New Roman"/>
                        </a:rPr>
                        <a:t>B. </a:t>
                      </a:r>
                      <a:r>
                        <a:rPr lang="pt-BR" sz="1600">
                          <a:latin typeface="Calibri"/>
                          <a:ea typeface="Calibri"/>
                          <a:cs typeface="Arial"/>
                        </a:rPr>
                        <a:t>Demonstra que gerencia os seus recursos financeiros?</a:t>
                      </a:r>
                      <a:endParaRPr lang="pt-BR" sz="1600">
                        <a:latin typeface="Calibri"/>
                        <a:ea typeface="Calibri"/>
                        <a:cs typeface="Times New Roman"/>
                      </a:endParaRPr>
                    </a:p>
                  </a:txBody>
                  <a:tcPr marL="44450" marR="44450" marT="0" marB="0" anchor="ctr"/>
                </a:tc>
                <a:tc>
                  <a:txBody>
                    <a:bodyPr/>
                    <a:lstStyle/>
                    <a:p>
                      <a:pPr algn="just">
                        <a:lnSpc>
                          <a:spcPct val="115000"/>
                        </a:lnSpc>
                        <a:spcAft>
                          <a:spcPts val="0"/>
                        </a:spcAft>
                      </a:pPr>
                      <a:r>
                        <a:rPr lang="pt-BR" sz="1600" dirty="0">
                          <a:latin typeface="Calibri"/>
                          <a:ea typeface="Calibri"/>
                          <a:cs typeface="Times New Roman"/>
                        </a:rPr>
                        <a:t>- Verificar </a:t>
                      </a:r>
                      <a:r>
                        <a:rPr lang="pt-BR" sz="1600" b="1" dirty="0">
                          <a:latin typeface="Calibri"/>
                          <a:ea typeface="Calibri"/>
                          <a:cs typeface="Times New Roman"/>
                        </a:rPr>
                        <a:t>o orçamento do Negócio</a:t>
                      </a:r>
                      <a:r>
                        <a:rPr lang="pt-BR" sz="1600" dirty="0">
                          <a:latin typeface="Calibri"/>
                          <a:ea typeface="Calibri"/>
                          <a:cs typeface="Times New Roman"/>
                        </a:rPr>
                        <a:t>. O Orçamento </a:t>
                      </a:r>
                      <a:r>
                        <a:rPr lang="pt-BR" sz="1600" b="1" dirty="0">
                          <a:latin typeface="Calibri"/>
                          <a:ea typeface="Calibri"/>
                          <a:cs typeface="Times New Roman"/>
                        </a:rPr>
                        <a:t>deve conter informações sobre as previsões de recursos, entradas e saídas de dinheiro</a:t>
                      </a:r>
                      <a:r>
                        <a:rPr lang="pt-BR" sz="1600" dirty="0">
                          <a:latin typeface="Calibri"/>
                          <a:ea typeface="Calibri"/>
                          <a:cs typeface="Times New Roman"/>
                        </a:rPr>
                        <a:t>.</a:t>
                      </a:r>
                    </a:p>
                  </a:txBody>
                  <a:tcPr marL="44450" marR="44450" marT="0" marB="0" anchor="ctr"/>
                </a:tc>
              </a:tr>
            </a:tbl>
          </a:graphicData>
        </a:graphic>
      </p:graphicFrame>
      <p:sp>
        <p:nvSpPr>
          <p:cNvPr id="61456" name="Título 1"/>
          <p:cNvSpPr>
            <a:spLocks noGrp="1"/>
          </p:cNvSpPr>
          <p:nvPr>
            <p:ph type="title"/>
          </p:nvPr>
        </p:nvSpPr>
        <p:spPr>
          <a:xfrm>
            <a:off x="642938" y="1214421"/>
            <a:ext cx="7920037" cy="981091"/>
          </a:xfrm>
        </p:spPr>
        <p:txBody>
          <a:bodyPr/>
          <a:lstStyle/>
          <a:p>
            <a:pPr algn="l"/>
            <a:r>
              <a:rPr lang="pt-BR" sz="2800" dirty="0" smtClean="0"/>
              <a:t>2.2 Orientação por Processos e Informações</a:t>
            </a:r>
          </a:p>
        </p:txBody>
      </p:sp>
      <p:sp>
        <p:nvSpPr>
          <p:cNvPr id="7" name="Retângulo de cantos arredondados 6"/>
          <p:cNvSpPr/>
          <p:nvPr/>
        </p:nvSpPr>
        <p:spPr>
          <a:xfrm>
            <a:off x="357188" y="387350"/>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2. Condução do Negócio</a:t>
            </a:r>
          </a:p>
        </p:txBody>
      </p:sp>
      <p:sp>
        <p:nvSpPr>
          <p:cNvPr id="8" name="Espaço Reservado para Número de Slide 3"/>
          <p:cNvSpPr>
            <a:spLocks noGrp="1"/>
          </p:cNvSpPr>
          <p:nvPr>
            <p:ph type="sldNum" sz="quarter" idx="16"/>
          </p:nvPr>
        </p:nvSpPr>
        <p:spPr/>
        <p:txBody>
          <a:bodyPr/>
          <a:lstStyle/>
          <a:p>
            <a:pPr algn="r">
              <a:defRPr/>
            </a:pPr>
            <a:fld id="{085A1A6C-31CC-4B98-8AD4-489DB3806071}" type="slidenum">
              <a:rPr lang="pt-BR" sz="1400" smtClean="0">
                <a:latin typeface="+mn-lt"/>
              </a:rPr>
              <a:pPr algn="r">
                <a:defRPr/>
              </a:pPr>
              <a:t>35</a:t>
            </a:fld>
            <a:endParaRPr lang="pt-BR" sz="1400" dirty="0">
              <a:latin typeface="+mn-lt"/>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nvGraphicFramePr>
        <p:xfrm>
          <a:off x="428596" y="1785926"/>
          <a:ext cx="8424936" cy="4839970"/>
        </p:xfrm>
        <a:graphic>
          <a:graphicData uri="http://schemas.openxmlformats.org/drawingml/2006/table">
            <a:tbl>
              <a:tblPr firstRow="1" bandRow="1">
                <a:tableStyleId>{5C22544A-7EE6-4342-B048-85BDC9FD1C3A}</a:tableStyleId>
              </a:tblPr>
              <a:tblGrid>
                <a:gridCol w="3888432"/>
                <a:gridCol w="4536504"/>
              </a:tblGrid>
              <a:tr h="370840">
                <a:tc>
                  <a:txBody>
                    <a:bodyPr/>
                    <a:lstStyle/>
                    <a:p>
                      <a:pPr algn="ctr">
                        <a:lnSpc>
                          <a:spcPct val="115000"/>
                        </a:lnSpc>
                        <a:spcAft>
                          <a:spcPts val="0"/>
                        </a:spcAft>
                      </a:pPr>
                      <a:r>
                        <a:rPr lang="pt-BR" sz="1400" b="1" dirty="0" smtClean="0">
                          <a:latin typeface="+mn-lt"/>
                          <a:ea typeface="Calibri"/>
                          <a:cs typeface="Times New Roman"/>
                        </a:rPr>
                        <a:t>ITENS</a:t>
                      </a:r>
                      <a:r>
                        <a:rPr lang="pt-BR" sz="1400" b="1" baseline="0" dirty="0" smtClean="0">
                          <a:latin typeface="+mn-lt"/>
                          <a:ea typeface="Calibri"/>
                          <a:cs typeface="Times New Roman"/>
                        </a:rPr>
                        <a:t> DE AVALIAÇÃO</a:t>
                      </a:r>
                      <a:endParaRPr lang="pt-BR" sz="1500" dirty="0">
                        <a:latin typeface="Calibri"/>
                        <a:ea typeface="Calibri"/>
                        <a:cs typeface="Times New Roman"/>
                      </a:endParaRPr>
                    </a:p>
                  </a:txBody>
                  <a:tcPr marL="44450" marR="44450" marT="0" marB="0" anchor="ctr"/>
                </a:tc>
                <a:tc>
                  <a:txBody>
                    <a:bodyPr/>
                    <a:lstStyle/>
                    <a:p>
                      <a:pPr algn="ctr">
                        <a:lnSpc>
                          <a:spcPct val="115000"/>
                        </a:lnSpc>
                        <a:spcAft>
                          <a:spcPts val="0"/>
                        </a:spcAft>
                      </a:pPr>
                      <a:r>
                        <a:rPr lang="pt-BR" sz="1500" b="1" dirty="0">
                          <a:latin typeface="Calibri"/>
                          <a:ea typeface="Calibri"/>
                          <a:cs typeface="Times New Roman"/>
                        </a:rPr>
                        <a:t>TÓPICOS DE VERIFICAÇÃO</a:t>
                      </a:r>
                      <a:endParaRPr lang="pt-BR" sz="1500" dirty="0">
                        <a:latin typeface="Calibri"/>
                        <a:ea typeface="Calibri"/>
                        <a:cs typeface="Times New Roman"/>
                      </a:endParaRPr>
                    </a:p>
                  </a:txBody>
                  <a:tcPr marL="44450" marR="44450" marT="0" marB="0" anchor="ctr"/>
                </a:tc>
              </a:tr>
              <a:tr h="370840">
                <a:tc>
                  <a:txBody>
                    <a:bodyPr/>
                    <a:lstStyle/>
                    <a:p>
                      <a:pPr algn="just">
                        <a:lnSpc>
                          <a:spcPct val="115000"/>
                        </a:lnSpc>
                        <a:spcAft>
                          <a:spcPts val="0"/>
                        </a:spcAft>
                      </a:pPr>
                      <a:r>
                        <a:rPr lang="pt-BR" sz="1500" dirty="0">
                          <a:latin typeface="Calibri"/>
                          <a:ea typeface="Calibri"/>
                          <a:cs typeface="Times New Roman"/>
                        </a:rPr>
                        <a:t>A. Possibilita direitos iguais na seleção de seus colaboradores (não faz distinção de cor, religião, classe social, entre outros)?</a:t>
                      </a:r>
                    </a:p>
                  </a:txBody>
                  <a:tcPr marL="44450" marR="44450" marT="0" marB="0" anchor="ctr"/>
                </a:tc>
                <a:tc>
                  <a:txBody>
                    <a:bodyPr/>
                    <a:lstStyle/>
                    <a:p>
                      <a:pPr algn="just">
                        <a:lnSpc>
                          <a:spcPct val="115000"/>
                        </a:lnSpc>
                        <a:spcAft>
                          <a:spcPts val="0"/>
                        </a:spcAft>
                      </a:pPr>
                      <a:r>
                        <a:rPr lang="pt-BR" sz="1500" dirty="0">
                          <a:latin typeface="Calibri"/>
                          <a:ea typeface="Calibri"/>
                          <a:cs typeface="Times New Roman"/>
                        </a:rPr>
                        <a:t>- Verificar se possui </a:t>
                      </a:r>
                      <a:r>
                        <a:rPr lang="pt-BR" sz="1500" b="1" dirty="0">
                          <a:latin typeface="Calibri"/>
                          <a:ea typeface="Calibri"/>
                          <a:cs typeface="Times New Roman"/>
                        </a:rPr>
                        <a:t>critérios para a seleção das pessoas </a:t>
                      </a:r>
                      <a:r>
                        <a:rPr lang="pt-BR" sz="1500" dirty="0">
                          <a:latin typeface="Calibri"/>
                          <a:ea typeface="Calibri"/>
                          <a:cs typeface="Times New Roman"/>
                        </a:rPr>
                        <a:t>que irá contratar e de que forma, por meio desses critérios </a:t>
                      </a:r>
                      <a:r>
                        <a:rPr lang="pt-BR" sz="1500" b="1" dirty="0">
                          <a:latin typeface="Calibri"/>
                          <a:ea typeface="Calibri"/>
                          <a:cs typeface="Times New Roman"/>
                        </a:rPr>
                        <a:t>dá oportunidade para todas as pessoas</a:t>
                      </a:r>
                      <a:r>
                        <a:rPr lang="pt-BR" sz="1500" dirty="0">
                          <a:latin typeface="Calibri"/>
                          <a:ea typeface="Calibri"/>
                          <a:cs typeface="Times New Roman"/>
                        </a:rPr>
                        <a:t>.</a:t>
                      </a:r>
                    </a:p>
                    <a:p>
                      <a:pPr algn="just">
                        <a:lnSpc>
                          <a:spcPct val="115000"/>
                        </a:lnSpc>
                        <a:spcAft>
                          <a:spcPts val="0"/>
                        </a:spcAft>
                      </a:pPr>
                      <a:r>
                        <a:rPr lang="pt-BR" sz="1500" dirty="0">
                          <a:latin typeface="Calibri"/>
                          <a:ea typeface="Calibri"/>
                          <a:cs typeface="Times New Roman"/>
                        </a:rPr>
                        <a:t>- Verificar </a:t>
                      </a:r>
                      <a:r>
                        <a:rPr lang="pt-BR" sz="1500" b="1" dirty="0">
                          <a:latin typeface="Calibri"/>
                          <a:ea typeface="Calibri"/>
                          <a:cs typeface="Times New Roman"/>
                        </a:rPr>
                        <a:t>se não faz descriminação </a:t>
                      </a:r>
                      <a:r>
                        <a:rPr lang="pt-BR" sz="1500" dirty="0">
                          <a:latin typeface="Calibri"/>
                          <a:ea typeface="Calibri"/>
                          <a:cs typeface="Times New Roman"/>
                        </a:rPr>
                        <a:t>de cor, religião, classe social ou outras, para contratar ou promover as pessoas que trabalham no Negócio.</a:t>
                      </a:r>
                    </a:p>
                  </a:txBody>
                  <a:tcPr marL="44450" marR="44450" marT="0" marB="0" anchor="ctr"/>
                </a:tc>
              </a:tr>
              <a:tr h="370840">
                <a:tc>
                  <a:txBody>
                    <a:bodyPr/>
                    <a:lstStyle/>
                    <a:p>
                      <a:pPr algn="just">
                        <a:lnSpc>
                          <a:spcPct val="115000"/>
                        </a:lnSpc>
                        <a:spcAft>
                          <a:spcPts val="0"/>
                        </a:spcAft>
                      </a:pPr>
                      <a:r>
                        <a:rPr lang="pt-BR" sz="1500">
                          <a:latin typeface="Calibri"/>
                          <a:ea typeface="Calibri"/>
                          <a:cs typeface="Times New Roman"/>
                        </a:rPr>
                        <a:t>B. Remunera, reconhece e dá incentivo aos seus funcionários, de forma que as pessoas se sintam estimuladas à busca de melhores resultados para o negócio? </a:t>
                      </a:r>
                    </a:p>
                  </a:txBody>
                  <a:tcPr marL="44450" marR="44450" marT="0" marB="0" anchor="ctr"/>
                </a:tc>
                <a:tc>
                  <a:txBody>
                    <a:bodyPr/>
                    <a:lstStyle/>
                    <a:p>
                      <a:pPr algn="just">
                        <a:lnSpc>
                          <a:spcPct val="115000"/>
                        </a:lnSpc>
                        <a:spcAft>
                          <a:spcPts val="0"/>
                        </a:spcAft>
                      </a:pPr>
                      <a:r>
                        <a:rPr lang="pt-BR" sz="1500" dirty="0">
                          <a:latin typeface="Calibri"/>
                          <a:ea typeface="Calibri"/>
                          <a:cs typeface="Times New Roman"/>
                        </a:rPr>
                        <a:t>- Verificar os critérios para a </a:t>
                      </a:r>
                      <a:r>
                        <a:rPr lang="pt-BR" sz="1500" b="1" dirty="0">
                          <a:latin typeface="Calibri"/>
                          <a:ea typeface="Calibri"/>
                          <a:cs typeface="Times New Roman"/>
                        </a:rPr>
                        <a:t>definição da remuneração dos colaboradores.</a:t>
                      </a:r>
                    </a:p>
                    <a:p>
                      <a:pPr algn="just">
                        <a:lnSpc>
                          <a:spcPct val="115000"/>
                        </a:lnSpc>
                        <a:spcAft>
                          <a:spcPts val="0"/>
                        </a:spcAft>
                      </a:pPr>
                      <a:r>
                        <a:rPr lang="pt-BR" sz="1500" dirty="0">
                          <a:latin typeface="Calibri"/>
                          <a:ea typeface="Calibri"/>
                          <a:cs typeface="Times New Roman"/>
                        </a:rPr>
                        <a:t>- Verificar se é dado algum </a:t>
                      </a:r>
                      <a:r>
                        <a:rPr lang="pt-BR" sz="1500" b="1" dirty="0">
                          <a:latin typeface="Calibri"/>
                          <a:ea typeface="Calibri"/>
                          <a:cs typeface="Times New Roman"/>
                        </a:rPr>
                        <a:t>benefício</a:t>
                      </a:r>
                      <a:r>
                        <a:rPr lang="pt-BR" sz="1500" dirty="0">
                          <a:latin typeface="Calibri"/>
                          <a:ea typeface="Calibri"/>
                          <a:cs typeface="Times New Roman"/>
                        </a:rPr>
                        <a:t> para a força de trabalho (tipo vale refeição, cestas básicas, entre outros).</a:t>
                      </a:r>
                    </a:p>
                  </a:txBody>
                  <a:tcPr marL="44450" marR="44450" marT="0" marB="0" anchor="ctr"/>
                </a:tc>
              </a:tr>
              <a:tr h="370840">
                <a:tc>
                  <a:txBody>
                    <a:bodyPr/>
                    <a:lstStyle/>
                    <a:p>
                      <a:pPr algn="just">
                        <a:lnSpc>
                          <a:spcPct val="115000"/>
                        </a:lnSpc>
                        <a:spcAft>
                          <a:spcPts val="0"/>
                        </a:spcAft>
                      </a:pPr>
                      <a:r>
                        <a:rPr lang="pt-BR" sz="1500">
                          <a:latin typeface="Calibri"/>
                          <a:ea typeface="Calibri"/>
                          <a:cs typeface="Times New Roman"/>
                        </a:rPr>
                        <a:t>C. Analisa e utiliza as sugestões de melhorias de seus funcionários, no seu negócio?</a:t>
                      </a:r>
                    </a:p>
                  </a:txBody>
                  <a:tcPr marL="44450" marR="44450" marT="0" marB="0" anchor="ctr"/>
                </a:tc>
                <a:tc>
                  <a:txBody>
                    <a:bodyPr/>
                    <a:lstStyle/>
                    <a:p>
                      <a:pPr algn="just">
                        <a:lnSpc>
                          <a:spcPct val="115000"/>
                        </a:lnSpc>
                        <a:spcAft>
                          <a:spcPts val="0"/>
                        </a:spcAft>
                      </a:pPr>
                      <a:r>
                        <a:rPr lang="pt-BR" sz="1500" dirty="0">
                          <a:latin typeface="Calibri"/>
                          <a:ea typeface="Calibri"/>
                          <a:cs typeface="Times New Roman"/>
                        </a:rPr>
                        <a:t>- Verificar como utiliza </a:t>
                      </a:r>
                      <a:r>
                        <a:rPr lang="pt-BR" sz="1500" b="1" dirty="0">
                          <a:latin typeface="Calibri"/>
                          <a:ea typeface="Calibri"/>
                          <a:cs typeface="Times New Roman"/>
                        </a:rPr>
                        <a:t>sugestões da sua força de trabalho </a:t>
                      </a:r>
                      <a:r>
                        <a:rPr lang="pt-BR" sz="1500" dirty="0">
                          <a:latin typeface="Calibri"/>
                          <a:ea typeface="Calibri"/>
                          <a:cs typeface="Times New Roman"/>
                        </a:rPr>
                        <a:t>para fazer melhorias (pedir exemplos de melhorias implantadas no Negócio que vieram de sugestões de funcionários).</a:t>
                      </a:r>
                    </a:p>
                  </a:txBody>
                  <a:tcPr marL="44450" marR="44450" marT="0" marB="0" anchor="ctr"/>
                </a:tc>
              </a:tr>
              <a:tr h="370840">
                <a:tc>
                  <a:txBody>
                    <a:bodyPr/>
                    <a:lstStyle/>
                    <a:p>
                      <a:pPr algn="just">
                        <a:lnSpc>
                          <a:spcPct val="115000"/>
                        </a:lnSpc>
                        <a:spcAft>
                          <a:spcPts val="0"/>
                        </a:spcAft>
                      </a:pPr>
                      <a:r>
                        <a:rPr lang="pt-BR" sz="1500">
                          <a:latin typeface="Calibri"/>
                          <a:ea typeface="Calibri"/>
                          <a:cs typeface="Times New Roman"/>
                        </a:rPr>
                        <a:t>D. </a:t>
                      </a:r>
                      <a:r>
                        <a:rPr lang="pt-BR" sz="1500">
                          <a:latin typeface="Calibri"/>
                          <a:ea typeface="Calibri"/>
                          <a:cs typeface="Arial"/>
                        </a:rPr>
                        <a:t>Há evidências de que o ambiente de trabalho é agradável?</a:t>
                      </a:r>
                      <a:endParaRPr lang="pt-BR" sz="1500">
                        <a:latin typeface="Calibri"/>
                        <a:ea typeface="Calibri"/>
                        <a:cs typeface="Times New Roman"/>
                      </a:endParaRPr>
                    </a:p>
                  </a:txBody>
                  <a:tcPr marL="44450" marR="44450" marT="0" marB="0" anchor="ctr"/>
                </a:tc>
                <a:tc>
                  <a:txBody>
                    <a:bodyPr/>
                    <a:lstStyle/>
                    <a:p>
                      <a:pPr algn="just">
                        <a:lnSpc>
                          <a:spcPct val="115000"/>
                        </a:lnSpc>
                        <a:spcAft>
                          <a:spcPts val="0"/>
                        </a:spcAft>
                      </a:pPr>
                      <a:r>
                        <a:rPr lang="pt-BR" sz="1500" dirty="0">
                          <a:latin typeface="Calibri"/>
                          <a:ea typeface="Calibri"/>
                          <a:cs typeface="Times New Roman"/>
                        </a:rPr>
                        <a:t>- Verificar o </a:t>
                      </a:r>
                      <a:r>
                        <a:rPr lang="pt-BR" sz="1500" b="1" dirty="0">
                          <a:latin typeface="Calibri"/>
                          <a:ea typeface="Calibri"/>
                          <a:cs typeface="Times New Roman"/>
                        </a:rPr>
                        <a:t>“clima” </a:t>
                      </a:r>
                      <a:r>
                        <a:rPr lang="pt-BR" sz="1500" dirty="0">
                          <a:latin typeface="Calibri"/>
                          <a:ea typeface="Calibri"/>
                          <a:cs typeface="Times New Roman"/>
                        </a:rPr>
                        <a:t>do lugar (se as pessoas são tensas ou tranqüilas, se têm orgulho de trabalhar ali ou não, se fazem questão de mostrar o lugar ou se são indiferentes).</a:t>
                      </a:r>
                    </a:p>
                  </a:txBody>
                  <a:tcPr marL="44450" marR="44450" marT="0" marB="0" anchor="ctr"/>
                </a:tc>
              </a:tr>
            </a:tbl>
          </a:graphicData>
        </a:graphic>
      </p:graphicFrame>
      <p:sp>
        <p:nvSpPr>
          <p:cNvPr id="62486" name="Título 1"/>
          <p:cNvSpPr>
            <a:spLocks noGrp="1"/>
          </p:cNvSpPr>
          <p:nvPr>
            <p:ph type="title"/>
          </p:nvPr>
        </p:nvSpPr>
        <p:spPr>
          <a:xfrm>
            <a:off x="642938" y="1214421"/>
            <a:ext cx="7920037" cy="714381"/>
          </a:xfrm>
        </p:spPr>
        <p:txBody>
          <a:bodyPr/>
          <a:lstStyle/>
          <a:p>
            <a:pPr algn="l"/>
            <a:r>
              <a:rPr lang="pt-BR" sz="2800" dirty="0" smtClean="0"/>
              <a:t>2.3 Valorização das Pessoas</a:t>
            </a:r>
          </a:p>
        </p:txBody>
      </p:sp>
      <p:sp>
        <p:nvSpPr>
          <p:cNvPr id="7" name="Retângulo de cantos arredondados 6"/>
          <p:cNvSpPr/>
          <p:nvPr/>
        </p:nvSpPr>
        <p:spPr>
          <a:xfrm>
            <a:off x="357188" y="387350"/>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2. Condução do Negócio</a:t>
            </a:r>
          </a:p>
        </p:txBody>
      </p:sp>
      <p:sp>
        <p:nvSpPr>
          <p:cNvPr id="8" name="Espaço Reservado para Número de Slide 3"/>
          <p:cNvSpPr>
            <a:spLocks noGrp="1"/>
          </p:cNvSpPr>
          <p:nvPr>
            <p:ph type="sldNum" sz="quarter" idx="16"/>
          </p:nvPr>
        </p:nvSpPr>
        <p:spPr>
          <a:xfrm>
            <a:off x="7046913" y="6376988"/>
            <a:ext cx="2133600" cy="365125"/>
          </a:xfrm>
        </p:spPr>
        <p:txBody>
          <a:bodyPr/>
          <a:lstStyle/>
          <a:p>
            <a:pPr algn="r">
              <a:defRPr/>
            </a:pPr>
            <a:fld id="{4DDBF0EF-AC4C-4ACE-8488-AAC60D773AF7}" type="slidenum">
              <a:rPr lang="pt-BR" sz="1400" smtClean="0">
                <a:latin typeface="+mn-lt"/>
              </a:rPr>
              <a:pPr algn="r">
                <a:defRPr/>
              </a:pPr>
              <a:t>36</a:t>
            </a:fld>
            <a:endParaRPr lang="pt-BR" sz="1400" dirty="0">
              <a:latin typeface="+mn-lt"/>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nvGraphicFramePr>
        <p:xfrm>
          <a:off x="395288" y="1989138"/>
          <a:ext cx="8424936" cy="4685030"/>
        </p:xfrm>
        <a:graphic>
          <a:graphicData uri="http://schemas.openxmlformats.org/drawingml/2006/table">
            <a:tbl>
              <a:tblPr firstRow="1" bandRow="1">
                <a:tableStyleId>{5C22544A-7EE6-4342-B048-85BDC9FD1C3A}</a:tableStyleId>
              </a:tblPr>
              <a:tblGrid>
                <a:gridCol w="3888432"/>
                <a:gridCol w="4536504"/>
              </a:tblGrid>
              <a:tr h="370840">
                <a:tc>
                  <a:txBody>
                    <a:bodyPr/>
                    <a:lstStyle/>
                    <a:p>
                      <a:pPr algn="ctr">
                        <a:lnSpc>
                          <a:spcPct val="115000"/>
                        </a:lnSpc>
                        <a:spcAft>
                          <a:spcPts val="0"/>
                        </a:spcAft>
                      </a:pPr>
                      <a:r>
                        <a:rPr lang="pt-BR" sz="1400" b="1" dirty="0" smtClean="0">
                          <a:latin typeface="+mn-lt"/>
                          <a:ea typeface="Calibri"/>
                          <a:cs typeface="Times New Roman"/>
                        </a:rPr>
                        <a:t>ITENS</a:t>
                      </a:r>
                      <a:r>
                        <a:rPr lang="pt-BR" sz="1400" b="1" baseline="0" dirty="0" smtClean="0">
                          <a:latin typeface="+mn-lt"/>
                          <a:ea typeface="Calibri"/>
                          <a:cs typeface="Times New Roman"/>
                        </a:rPr>
                        <a:t> DE AVALIAÇÃO</a:t>
                      </a:r>
                      <a:endParaRPr lang="pt-BR" sz="1500" dirty="0">
                        <a:latin typeface="Calibri"/>
                        <a:ea typeface="Calibri"/>
                        <a:cs typeface="Times New Roman"/>
                      </a:endParaRPr>
                    </a:p>
                  </a:txBody>
                  <a:tcPr marL="44450" marR="44450" marT="0" marB="0" anchor="ctr"/>
                </a:tc>
                <a:tc>
                  <a:txBody>
                    <a:bodyPr/>
                    <a:lstStyle/>
                    <a:p>
                      <a:pPr algn="ctr">
                        <a:lnSpc>
                          <a:spcPct val="115000"/>
                        </a:lnSpc>
                        <a:spcAft>
                          <a:spcPts val="0"/>
                        </a:spcAft>
                      </a:pPr>
                      <a:r>
                        <a:rPr lang="pt-BR" sz="1500" b="1" dirty="0">
                          <a:latin typeface="Calibri"/>
                          <a:ea typeface="Calibri"/>
                          <a:cs typeface="Times New Roman"/>
                        </a:rPr>
                        <a:t>TÓPICOS DE VERIFICAÇÃO</a:t>
                      </a:r>
                      <a:endParaRPr lang="pt-BR" sz="1500" dirty="0">
                        <a:latin typeface="Calibri"/>
                        <a:ea typeface="Calibri"/>
                        <a:cs typeface="Times New Roman"/>
                      </a:endParaRPr>
                    </a:p>
                  </a:txBody>
                  <a:tcPr marL="44450" marR="44450" marT="0" marB="0" anchor="ctr"/>
                </a:tc>
              </a:tr>
              <a:tr h="370840">
                <a:tc>
                  <a:txBody>
                    <a:bodyPr/>
                    <a:lstStyle/>
                    <a:p>
                      <a:pPr algn="just">
                        <a:lnSpc>
                          <a:spcPct val="115000"/>
                        </a:lnSpc>
                        <a:spcAft>
                          <a:spcPts val="0"/>
                        </a:spcAft>
                      </a:pPr>
                      <a:r>
                        <a:rPr lang="pt-BR" sz="1500" dirty="0">
                          <a:latin typeface="Calibri"/>
                          <a:ea typeface="Calibri"/>
                          <a:cs typeface="Times New Roman"/>
                        </a:rPr>
                        <a:t>A. </a:t>
                      </a:r>
                      <a:r>
                        <a:rPr lang="pt-BR" sz="1500" dirty="0">
                          <a:latin typeface="Calibri"/>
                          <a:ea typeface="Calibri"/>
                          <a:cs typeface="Arial"/>
                        </a:rPr>
                        <a:t>Demonstra conhecer as necessidades dos clientes?</a:t>
                      </a:r>
                      <a:endParaRPr lang="pt-BR" sz="1500" dirty="0">
                        <a:latin typeface="Calibri"/>
                        <a:ea typeface="Calibri"/>
                        <a:cs typeface="Times New Roman"/>
                      </a:endParaRPr>
                    </a:p>
                  </a:txBody>
                  <a:tcPr marL="44450" marR="44450" marT="0" marB="0" anchor="ctr"/>
                </a:tc>
                <a:tc>
                  <a:txBody>
                    <a:bodyPr/>
                    <a:lstStyle/>
                    <a:p>
                      <a:pPr algn="just">
                        <a:lnSpc>
                          <a:spcPct val="115000"/>
                        </a:lnSpc>
                        <a:spcAft>
                          <a:spcPts val="0"/>
                        </a:spcAft>
                      </a:pPr>
                      <a:r>
                        <a:rPr lang="pt-BR" sz="1500" dirty="0">
                          <a:latin typeface="Calibri"/>
                          <a:ea typeface="Calibri"/>
                          <a:cs typeface="Times New Roman"/>
                        </a:rPr>
                        <a:t>- Verificar quais são as </a:t>
                      </a:r>
                      <a:r>
                        <a:rPr lang="pt-BR" sz="1500" b="1" dirty="0">
                          <a:latin typeface="Calibri"/>
                          <a:ea typeface="Calibri"/>
                          <a:cs typeface="Times New Roman"/>
                        </a:rPr>
                        <a:t>necessidades dos c</a:t>
                      </a:r>
                      <a:r>
                        <a:rPr lang="pt-BR" sz="1500" dirty="0">
                          <a:latin typeface="Calibri"/>
                          <a:ea typeface="Calibri"/>
                          <a:cs typeface="Times New Roman"/>
                        </a:rPr>
                        <a:t>lientes do Negócio e como essas informações foram conseguidas.</a:t>
                      </a:r>
                    </a:p>
                  </a:txBody>
                  <a:tcPr marL="44450" marR="44450" marT="0" marB="0" anchor="ctr"/>
                </a:tc>
              </a:tr>
              <a:tr h="370840">
                <a:tc>
                  <a:txBody>
                    <a:bodyPr/>
                    <a:lstStyle/>
                    <a:p>
                      <a:pPr algn="just">
                        <a:lnSpc>
                          <a:spcPct val="115000"/>
                        </a:lnSpc>
                        <a:spcAft>
                          <a:spcPts val="0"/>
                        </a:spcAft>
                      </a:pPr>
                      <a:r>
                        <a:rPr lang="pt-BR" sz="1500" dirty="0">
                          <a:latin typeface="Calibri"/>
                          <a:ea typeface="Calibri"/>
                          <a:cs typeface="Times New Roman"/>
                        </a:rPr>
                        <a:t>B. O relacionamento com os clientes é duradouro?</a:t>
                      </a:r>
                    </a:p>
                  </a:txBody>
                  <a:tcPr marL="44450" marR="44450" marT="0" marB="0" anchor="ctr"/>
                </a:tc>
                <a:tc>
                  <a:txBody>
                    <a:bodyPr/>
                    <a:lstStyle/>
                    <a:p>
                      <a:pPr algn="just">
                        <a:lnSpc>
                          <a:spcPct val="115000"/>
                        </a:lnSpc>
                        <a:spcAft>
                          <a:spcPts val="0"/>
                        </a:spcAft>
                      </a:pPr>
                      <a:r>
                        <a:rPr lang="pt-BR" sz="1500" dirty="0">
                          <a:latin typeface="Calibri"/>
                          <a:ea typeface="Calibri"/>
                          <a:cs typeface="Times New Roman"/>
                        </a:rPr>
                        <a:t>- Verificar se </a:t>
                      </a:r>
                      <a:r>
                        <a:rPr lang="pt-BR" sz="1500" b="1" dirty="0">
                          <a:latin typeface="Calibri"/>
                          <a:ea typeface="Calibri"/>
                          <a:cs typeface="Times New Roman"/>
                        </a:rPr>
                        <a:t>os clientes do Negócio são antigos</a:t>
                      </a:r>
                      <a:r>
                        <a:rPr lang="pt-BR" sz="1500" dirty="0">
                          <a:latin typeface="Calibri"/>
                          <a:ea typeface="Calibri"/>
                          <a:cs typeface="Times New Roman"/>
                        </a:rPr>
                        <a:t>.</a:t>
                      </a:r>
                    </a:p>
                    <a:p>
                      <a:pPr algn="just">
                        <a:lnSpc>
                          <a:spcPct val="115000"/>
                        </a:lnSpc>
                        <a:spcAft>
                          <a:spcPts val="0"/>
                        </a:spcAft>
                      </a:pPr>
                      <a:r>
                        <a:rPr lang="pt-BR" sz="1500" dirty="0">
                          <a:latin typeface="Calibri"/>
                          <a:ea typeface="Calibri"/>
                          <a:cs typeface="Times New Roman"/>
                        </a:rPr>
                        <a:t>- Verificar como busca a </a:t>
                      </a:r>
                      <a:r>
                        <a:rPr lang="pt-BR" sz="1500" b="1" dirty="0">
                          <a:latin typeface="Calibri"/>
                          <a:ea typeface="Calibri"/>
                          <a:cs typeface="Times New Roman"/>
                        </a:rPr>
                        <a:t>fidelidade</a:t>
                      </a:r>
                      <a:r>
                        <a:rPr lang="pt-BR" sz="1500" dirty="0">
                          <a:latin typeface="Calibri"/>
                          <a:ea typeface="Calibri"/>
                          <a:cs typeface="Times New Roman"/>
                        </a:rPr>
                        <a:t> de seus clientes.</a:t>
                      </a:r>
                    </a:p>
                  </a:txBody>
                  <a:tcPr marL="44450" marR="44450" marT="0" marB="0" anchor="ctr"/>
                </a:tc>
              </a:tr>
              <a:tr h="370840">
                <a:tc>
                  <a:txBody>
                    <a:bodyPr/>
                    <a:lstStyle/>
                    <a:p>
                      <a:pPr algn="just">
                        <a:lnSpc>
                          <a:spcPct val="115000"/>
                        </a:lnSpc>
                        <a:spcAft>
                          <a:spcPts val="0"/>
                        </a:spcAft>
                      </a:pPr>
                      <a:r>
                        <a:rPr lang="pt-BR" sz="1500">
                          <a:latin typeface="Calibri"/>
                          <a:ea typeface="Calibri"/>
                          <a:cs typeface="Times New Roman"/>
                        </a:rPr>
                        <a:t>C. </a:t>
                      </a:r>
                      <a:r>
                        <a:rPr lang="pt-BR" sz="1500">
                          <a:latin typeface="Calibri"/>
                          <a:ea typeface="Calibri"/>
                          <a:cs typeface="Arial"/>
                        </a:rPr>
                        <a:t>Trata as manifestações e dá atendimento e/ou respostas aos clientes?</a:t>
                      </a:r>
                      <a:endParaRPr lang="pt-BR" sz="1500">
                        <a:latin typeface="Calibri"/>
                        <a:ea typeface="Calibri"/>
                        <a:cs typeface="Times New Roman"/>
                      </a:endParaRPr>
                    </a:p>
                  </a:txBody>
                  <a:tcPr marL="44450" marR="44450" marT="0" marB="0" anchor="ctr"/>
                </a:tc>
                <a:tc>
                  <a:txBody>
                    <a:bodyPr/>
                    <a:lstStyle/>
                    <a:p>
                      <a:pPr algn="just">
                        <a:lnSpc>
                          <a:spcPct val="115000"/>
                        </a:lnSpc>
                        <a:spcAft>
                          <a:spcPts val="0"/>
                        </a:spcAft>
                      </a:pPr>
                      <a:r>
                        <a:rPr lang="pt-BR" sz="1500" dirty="0">
                          <a:latin typeface="Calibri"/>
                          <a:ea typeface="Calibri"/>
                          <a:cs typeface="Times New Roman"/>
                        </a:rPr>
                        <a:t>- Verificar como os clientes podem se manifestar em relação à sua </a:t>
                      </a:r>
                      <a:r>
                        <a:rPr lang="pt-BR" sz="1500" b="1" dirty="0">
                          <a:latin typeface="Calibri"/>
                          <a:ea typeface="Calibri"/>
                          <a:cs typeface="Times New Roman"/>
                        </a:rPr>
                        <a:t>satisfação/insatisfação</a:t>
                      </a:r>
                      <a:r>
                        <a:rPr lang="pt-BR" sz="1500" dirty="0">
                          <a:latin typeface="Calibri"/>
                          <a:ea typeface="Calibri"/>
                          <a:cs typeface="Times New Roman"/>
                        </a:rPr>
                        <a:t>.</a:t>
                      </a:r>
                    </a:p>
                    <a:p>
                      <a:pPr algn="just">
                        <a:lnSpc>
                          <a:spcPct val="115000"/>
                        </a:lnSpc>
                        <a:spcAft>
                          <a:spcPts val="0"/>
                        </a:spcAft>
                      </a:pPr>
                      <a:r>
                        <a:rPr lang="pt-BR" sz="1500" dirty="0">
                          <a:latin typeface="Calibri"/>
                          <a:ea typeface="Calibri"/>
                          <a:cs typeface="Times New Roman"/>
                        </a:rPr>
                        <a:t>- Verificar como são </a:t>
                      </a:r>
                      <a:r>
                        <a:rPr lang="pt-BR" sz="1500" b="1" dirty="0">
                          <a:latin typeface="Calibri"/>
                          <a:ea typeface="Calibri"/>
                          <a:cs typeface="Times New Roman"/>
                        </a:rPr>
                        <a:t>tratadas as manifestações </a:t>
                      </a:r>
                      <a:r>
                        <a:rPr lang="pt-BR" sz="1500" dirty="0">
                          <a:latin typeface="Calibri"/>
                          <a:ea typeface="Calibri"/>
                          <a:cs typeface="Times New Roman"/>
                        </a:rPr>
                        <a:t>dos clientes.</a:t>
                      </a:r>
                    </a:p>
                  </a:txBody>
                  <a:tcPr marL="44450" marR="44450" marT="0" marB="0" anchor="ctr"/>
                </a:tc>
              </a:tr>
              <a:tr h="370840">
                <a:tc>
                  <a:txBody>
                    <a:bodyPr/>
                    <a:lstStyle/>
                    <a:p>
                      <a:pPr algn="just">
                        <a:lnSpc>
                          <a:spcPct val="115000"/>
                        </a:lnSpc>
                        <a:spcAft>
                          <a:spcPts val="0"/>
                        </a:spcAft>
                      </a:pPr>
                      <a:r>
                        <a:rPr lang="pt-BR" sz="1500">
                          <a:latin typeface="Calibri"/>
                          <a:ea typeface="Calibri"/>
                          <a:cs typeface="Times New Roman"/>
                        </a:rPr>
                        <a:t>D. Avalia a satisfação dos clientes? </a:t>
                      </a:r>
                    </a:p>
                  </a:txBody>
                  <a:tcPr marL="44450" marR="44450" marT="0" marB="0" anchor="ctr"/>
                </a:tc>
                <a:tc>
                  <a:txBody>
                    <a:bodyPr/>
                    <a:lstStyle/>
                    <a:p>
                      <a:pPr algn="just">
                        <a:lnSpc>
                          <a:spcPct val="115000"/>
                        </a:lnSpc>
                        <a:spcAft>
                          <a:spcPts val="0"/>
                        </a:spcAft>
                      </a:pPr>
                      <a:r>
                        <a:rPr lang="pt-BR" sz="1500" dirty="0">
                          <a:latin typeface="Calibri"/>
                          <a:ea typeface="Calibri"/>
                          <a:cs typeface="Times New Roman"/>
                        </a:rPr>
                        <a:t>- Verificar como </a:t>
                      </a:r>
                      <a:r>
                        <a:rPr lang="pt-BR" sz="1500" b="1" dirty="0">
                          <a:latin typeface="Calibri"/>
                          <a:ea typeface="Calibri"/>
                          <a:cs typeface="Times New Roman"/>
                        </a:rPr>
                        <a:t>avalia a satisfação </a:t>
                      </a:r>
                      <a:r>
                        <a:rPr lang="pt-BR" sz="1500" dirty="0">
                          <a:latin typeface="Calibri"/>
                          <a:ea typeface="Calibri"/>
                          <a:cs typeface="Times New Roman"/>
                        </a:rPr>
                        <a:t>de seus clientes.</a:t>
                      </a:r>
                    </a:p>
                  </a:txBody>
                  <a:tcPr marL="44450" marR="44450" marT="0" marB="0" anchor="ctr"/>
                </a:tc>
              </a:tr>
              <a:tr h="370840">
                <a:tc>
                  <a:txBody>
                    <a:bodyPr/>
                    <a:lstStyle/>
                    <a:p>
                      <a:pPr algn="just">
                        <a:lnSpc>
                          <a:spcPct val="115000"/>
                        </a:lnSpc>
                        <a:spcAft>
                          <a:spcPts val="0"/>
                        </a:spcAft>
                      </a:pPr>
                      <a:r>
                        <a:rPr lang="pt-BR" sz="1500">
                          <a:latin typeface="Calibri"/>
                          <a:ea typeface="Calibri"/>
                          <a:cs typeface="Times New Roman"/>
                        </a:rPr>
                        <a:t>E. </a:t>
                      </a:r>
                      <a:r>
                        <a:rPr lang="pt-BR" sz="1500">
                          <a:latin typeface="Calibri"/>
                          <a:ea typeface="Calibri"/>
                          <a:cs typeface="Arial"/>
                        </a:rPr>
                        <a:t>Há evidências de que os produtos/serviços acompanham as tendências e novas tecnologias de mercado?</a:t>
                      </a:r>
                      <a:endParaRPr lang="pt-BR" sz="1500">
                        <a:latin typeface="Calibri"/>
                        <a:ea typeface="Calibri"/>
                        <a:cs typeface="Times New Roman"/>
                      </a:endParaRPr>
                    </a:p>
                  </a:txBody>
                  <a:tcPr marL="44450" marR="44450" marT="0" marB="0" anchor="ctr"/>
                </a:tc>
                <a:tc>
                  <a:txBody>
                    <a:bodyPr/>
                    <a:lstStyle/>
                    <a:p>
                      <a:pPr marL="0" marR="0" indent="0" algn="just" defTabSz="914400" rtl="0" eaLnBrk="1" fontAlgn="auto" latinLnBrk="0" hangingPunct="1">
                        <a:lnSpc>
                          <a:spcPct val="115000"/>
                        </a:lnSpc>
                        <a:spcBef>
                          <a:spcPts val="0"/>
                        </a:spcBef>
                        <a:spcAft>
                          <a:spcPts val="0"/>
                        </a:spcAft>
                        <a:buClrTx/>
                        <a:buSzTx/>
                        <a:buFontTx/>
                        <a:buChar char="-"/>
                        <a:tabLst/>
                        <a:defRPr/>
                      </a:pPr>
                      <a:r>
                        <a:rPr lang="pt-BR" sz="1500" dirty="0" smtClean="0">
                          <a:latin typeface="Calibri"/>
                          <a:ea typeface="Calibri"/>
                          <a:cs typeface="Times New Roman"/>
                        </a:rPr>
                        <a:t>Verificar como </a:t>
                      </a:r>
                      <a:r>
                        <a:rPr lang="pt-BR" sz="1500" b="1" dirty="0" smtClean="0">
                          <a:latin typeface="Calibri"/>
                          <a:ea typeface="Calibri"/>
                          <a:cs typeface="Times New Roman"/>
                        </a:rPr>
                        <a:t>acompanha as novas tendências e tecnologias de mercado, </a:t>
                      </a:r>
                      <a:r>
                        <a:rPr lang="pt-BR" sz="1500" kern="1200" dirty="0" smtClean="0">
                          <a:solidFill>
                            <a:schemeClr val="dk1"/>
                          </a:solidFill>
                          <a:latin typeface="+mn-lt"/>
                          <a:ea typeface="+mn-ea"/>
                          <a:cs typeface="+mn-cs"/>
                        </a:rPr>
                        <a:t>se freqüenta feiras, congressos, entre outros.</a:t>
                      </a:r>
                    </a:p>
                    <a:p>
                      <a:pPr algn="just">
                        <a:lnSpc>
                          <a:spcPct val="115000"/>
                        </a:lnSpc>
                        <a:spcAft>
                          <a:spcPts val="0"/>
                        </a:spcAft>
                      </a:pPr>
                      <a:r>
                        <a:rPr lang="pt-BR" sz="1500" dirty="0" smtClean="0">
                          <a:latin typeface="Calibri"/>
                          <a:ea typeface="Calibri"/>
                          <a:cs typeface="Times New Roman"/>
                        </a:rPr>
                        <a:t>- </a:t>
                      </a:r>
                      <a:r>
                        <a:rPr lang="pt-BR" sz="1500" dirty="0">
                          <a:latin typeface="Calibri"/>
                          <a:ea typeface="Calibri"/>
                          <a:cs typeface="Times New Roman"/>
                        </a:rPr>
                        <a:t>Verificar como </a:t>
                      </a:r>
                      <a:r>
                        <a:rPr lang="pt-BR" sz="1500" b="1" dirty="0" smtClean="0">
                          <a:latin typeface="Calibri"/>
                          <a:ea typeface="Calibri"/>
                          <a:cs typeface="Times New Roman"/>
                        </a:rPr>
                        <a:t>busca </a:t>
                      </a:r>
                      <a:r>
                        <a:rPr lang="pt-BR" sz="1500" b="1" dirty="0">
                          <a:latin typeface="Calibri"/>
                          <a:ea typeface="Calibri"/>
                          <a:cs typeface="Times New Roman"/>
                        </a:rPr>
                        <a:t>diferenciar seu Negócio </a:t>
                      </a:r>
                      <a:r>
                        <a:rPr lang="pt-BR" sz="1500" dirty="0">
                          <a:latin typeface="Calibri"/>
                          <a:ea typeface="Calibri"/>
                          <a:cs typeface="Times New Roman"/>
                        </a:rPr>
                        <a:t>dos outros similares. Pergunte: “-Estou muito interessado no produto do seu concorrente, porque devo abandonar essa idéia e comprar o seu?”</a:t>
                      </a:r>
                    </a:p>
                  </a:txBody>
                  <a:tcPr marL="44450" marR="44450" marT="0" marB="0" anchor="ctr"/>
                </a:tc>
              </a:tr>
            </a:tbl>
          </a:graphicData>
        </a:graphic>
      </p:graphicFrame>
      <p:sp>
        <p:nvSpPr>
          <p:cNvPr id="63513" name="Título 1"/>
          <p:cNvSpPr>
            <a:spLocks noGrp="1"/>
          </p:cNvSpPr>
          <p:nvPr>
            <p:ph type="title"/>
          </p:nvPr>
        </p:nvSpPr>
        <p:spPr>
          <a:xfrm>
            <a:off x="642938" y="1214421"/>
            <a:ext cx="7920037" cy="785819"/>
          </a:xfrm>
        </p:spPr>
        <p:txBody>
          <a:bodyPr/>
          <a:lstStyle/>
          <a:p>
            <a:pPr algn="l"/>
            <a:r>
              <a:rPr lang="pt-BR" sz="2800" dirty="0" smtClean="0"/>
              <a:t>2.4 Conhecimento sobre o Cliente e o Mercado</a:t>
            </a:r>
          </a:p>
        </p:txBody>
      </p:sp>
      <p:sp>
        <p:nvSpPr>
          <p:cNvPr id="7" name="Retângulo de cantos arredondados 6"/>
          <p:cNvSpPr/>
          <p:nvPr/>
        </p:nvSpPr>
        <p:spPr>
          <a:xfrm>
            <a:off x="357188" y="387350"/>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2. Condução do Negócio</a:t>
            </a:r>
          </a:p>
        </p:txBody>
      </p:sp>
      <p:sp>
        <p:nvSpPr>
          <p:cNvPr id="8" name="Espaço Reservado para Número de Slide 3"/>
          <p:cNvSpPr>
            <a:spLocks noGrp="1"/>
          </p:cNvSpPr>
          <p:nvPr>
            <p:ph type="sldNum" sz="quarter" idx="16"/>
          </p:nvPr>
        </p:nvSpPr>
        <p:spPr>
          <a:xfrm>
            <a:off x="6732588" y="6492875"/>
            <a:ext cx="2133600" cy="365125"/>
          </a:xfrm>
        </p:spPr>
        <p:txBody>
          <a:bodyPr/>
          <a:lstStyle/>
          <a:p>
            <a:pPr algn="r">
              <a:defRPr/>
            </a:pPr>
            <a:fld id="{845E189B-2700-499B-96C8-CF815DEAAC70}" type="slidenum">
              <a:rPr lang="pt-BR" sz="1400" smtClean="0">
                <a:latin typeface="+mn-lt"/>
              </a:rPr>
              <a:pPr algn="r">
                <a:defRPr/>
              </a:pPr>
              <a:t>37</a:t>
            </a:fld>
            <a:endParaRPr lang="pt-BR" sz="1400" dirty="0">
              <a:latin typeface="+mn-lt"/>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nvGraphicFramePr>
        <p:xfrm>
          <a:off x="395288" y="2303463"/>
          <a:ext cx="8424936" cy="3175000"/>
        </p:xfrm>
        <a:graphic>
          <a:graphicData uri="http://schemas.openxmlformats.org/drawingml/2006/table">
            <a:tbl>
              <a:tblPr firstRow="1" bandRow="1">
                <a:tableStyleId>{5C22544A-7EE6-4342-B048-85BDC9FD1C3A}</a:tableStyleId>
              </a:tblPr>
              <a:tblGrid>
                <a:gridCol w="3888432"/>
                <a:gridCol w="4536504"/>
              </a:tblGrid>
              <a:tr h="370840">
                <a:tc>
                  <a:txBody>
                    <a:bodyPr/>
                    <a:lstStyle/>
                    <a:p>
                      <a:pPr algn="ctr">
                        <a:lnSpc>
                          <a:spcPct val="115000"/>
                        </a:lnSpc>
                        <a:spcAft>
                          <a:spcPts val="0"/>
                        </a:spcAft>
                      </a:pPr>
                      <a:r>
                        <a:rPr lang="pt-BR" sz="1600" b="1" dirty="0" smtClean="0">
                          <a:latin typeface="+mn-lt"/>
                          <a:ea typeface="Calibri"/>
                          <a:cs typeface="Times New Roman"/>
                        </a:rPr>
                        <a:t>ITENS</a:t>
                      </a:r>
                      <a:r>
                        <a:rPr lang="pt-BR" sz="1600" b="1" baseline="0" dirty="0" smtClean="0">
                          <a:latin typeface="+mn-lt"/>
                          <a:ea typeface="Calibri"/>
                          <a:cs typeface="Times New Roman"/>
                        </a:rPr>
                        <a:t> DE AVALIAÇÃO</a:t>
                      </a:r>
                      <a:endParaRPr lang="pt-BR" sz="1600" dirty="0">
                        <a:latin typeface="Calibri"/>
                        <a:ea typeface="Calibri"/>
                        <a:cs typeface="Times New Roman"/>
                      </a:endParaRPr>
                    </a:p>
                  </a:txBody>
                  <a:tcPr marL="44450" marR="44450" marT="0" marB="0" anchor="ctr"/>
                </a:tc>
                <a:tc>
                  <a:txBody>
                    <a:bodyPr/>
                    <a:lstStyle/>
                    <a:p>
                      <a:pPr algn="ctr">
                        <a:lnSpc>
                          <a:spcPct val="115000"/>
                        </a:lnSpc>
                        <a:spcAft>
                          <a:spcPts val="0"/>
                        </a:spcAft>
                      </a:pPr>
                      <a:r>
                        <a:rPr lang="pt-BR" sz="1600" b="1" dirty="0">
                          <a:latin typeface="Calibri"/>
                          <a:ea typeface="Calibri"/>
                          <a:cs typeface="Times New Roman"/>
                        </a:rPr>
                        <a:t>TÓPICOS DE VERIFICAÇÃO</a:t>
                      </a:r>
                      <a:endParaRPr lang="pt-BR" sz="1600" dirty="0">
                        <a:latin typeface="Calibri"/>
                        <a:ea typeface="Calibri"/>
                        <a:cs typeface="Times New Roman"/>
                      </a:endParaRPr>
                    </a:p>
                  </a:txBody>
                  <a:tcPr marL="44450" marR="44450" marT="0" marB="0" anchor="ctr"/>
                </a:tc>
              </a:tr>
              <a:tr h="370840">
                <a:tc>
                  <a:txBody>
                    <a:bodyPr/>
                    <a:lstStyle/>
                    <a:p>
                      <a:pPr algn="just">
                        <a:lnSpc>
                          <a:spcPct val="115000"/>
                        </a:lnSpc>
                        <a:spcAft>
                          <a:spcPts val="0"/>
                        </a:spcAft>
                      </a:pPr>
                      <a:r>
                        <a:rPr lang="pt-BR" sz="1600" dirty="0">
                          <a:latin typeface="Calibri"/>
                          <a:ea typeface="Calibri"/>
                          <a:cs typeface="Times New Roman"/>
                        </a:rPr>
                        <a:t>A. Tem uma preocupação com o meio ambiente no desenvolvimento de suas atividades (controla, por exemplo, o uso de energia e água)? </a:t>
                      </a:r>
                    </a:p>
                  </a:txBody>
                  <a:tcPr marL="44450" marR="44450" marT="0" marB="0" anchor="ctr"/>
                </a:tc>
                <a:tc>
                  <a:txBody>
                    <a:bodyPr/>
                    <a:lstStyle/>
                    <a:p>
                      <a:pPr algn="just">
                        <a:lnSpc>
                          <a:spcPct val="115000"/>
                        </a:lnSpc>
                        <a:spcAft>
                          <a:spcPts val="0"/>
                        </a:spcAft>
                      </a:pPr>
                      <a:r>
                        <a:rPr lang="pt-BR" sz="1600" dirty="0">
                          <a:latin typeface="Calibri"/>
                          <a:ea typeface="Calibri"/>
                          <a:cs typeface="Times New Roman"/>
                        </a:rPr>
                        <a:t>- Verificar quais são os </a:t>
                      </a:r>
                      <a:r>
                        <a:rPr lang="pt-BR" sz="1600" b="1" dirty="0">
                          <a:latin typeface="Calibri"/>
                          <a:ea typeface="Calibri"/>
                          <a:cs typeface="Times New Roman"/>
                        </a:rPr>
                        <a:t>prejuízos que o Negócio pode causar no meio ambiente ou para a sociedade </a:t>
                      </a:r>
                      <a:r>
                        <a:rPr lang="pt-BR" sz="1600" dirty="0">
                          <a:latin typeface="Calibri"/>
                          <a:ea typeface="Calibri"/>
                          <a:cs typeface="Times New Roman"/>
                        </a:rPr>
                        <a:t>(exemplos: uso excessivo de energia e água, lixos infectados, trânsito, poluição ambiental, visual ou sonora, entre outros).</a:t>
                      </a:r>
                    </a:p>
                  </a:txBody>
                  <a:tcPr marL="44450" marR="44450" marT="0" marB="0" anchor="ctr"/>
                </a:tc>
              </a:tr>
              <a:tr h="370840">
                <a:tc>
                  <a:txBody>
                    <a:bodyPr/>
                    <a:lstStyle/>
                    <a:p>
                      <a:pPr algn="just">
                        <a:lnSpc>
                          <a:spcPct val="115000"/>
                        </a:lnSpc>
                        <a:spcAft>
                          <a:spcPts val="0"/>
                        </a:spcAft>
                      </a:pPr>
                      <a:r>
                        <a:rPr lang="pt-BR" sz="1600" dirty="0" smtClean="0">
                          <a:latin typeface="Calibri"/>
                          <a:ea typeface="Calibri"/>
                          <a:cs typeface="Times New Roman"/>
                        </a:rPr>
                        <a:t>B. </a:t>
                      </a:r>
                      <a:r>
                        <a:rPr lang="pt-BR" sz="1600" dirty="0">
                          <a:latin typeface="Calibri"/>
                          <a:ea typeface="Calibri"/>
                          <a:cs typeface="Arial"/>
                        </a:rPr>
                        <a:t>Sabe quais os benefícios que seu negócio trouxe para sua comunidade / bairro / município?</a:t>
                      </a:r>
                      <a:endParaRPr lang="pt-BR" sz="1600" dirty="0">
                        <a:latin typeface="Calibri"/>
                        <a:ea typeface="Calibri"/>
                        <a:cs typeface="Times New Roman"/>
                      </a:endParaRPr>
                    </a:p>
                  </a:txBody>
                  <a:tcPr marL="44450" marR="44450" marT="0" marB="0" anchor="ctr"/>
                </a:tc>
                <a:tc>
                  <a:txBody>
                    <a:bodyPr/>
                    <a:lstStyle/>
                    <a:p>
                      <a:pPr algn="just">
                        <a:lnSpc>
                          <a:spcPct val="115000"/>
                        </a:lnSpc>
                        <a:spcAft>
                          <a:spcPts val="0"/>
                        </a:spcAft>
                      </a:pPr>
                      <a:r>
                        <a:rPr lang="pt-BR" sz="1600" dirty="0">
                          <a:latin typeface="Calibri"/>
                          <a:ea typeface="Calibri"/>
                          <a:cs typeface="Times New Roman"/>
                        </a:rPr>
                        <a:t>- Verificar se o Negócio tem </a:t>
                      </a:r>
                      <a:r>
                        <a:rPr lang="pt-BR" sz="1600" b="1" dirty="0">
                          <a:latin typeface="Calibri"/>
                          <a:ea typeface="Calibri"/>
                          <a:cs typeface="Times New Roman"/>
                        </a:rPr>
                        <a:t>alguma representatividade na economia do local, se atrai novos negócios ou pessoas</a:t>
                      </a:r>
                      <a:r>
                        <a:rPr lang="pt-BR" sz="1600" dirty="0">
                          <a:latin typeface="Calibri"/>
                          <a:ea typeface="Calibri"/>
                          <a:cs typeface="Times New Roman"/>
                        </a:rPr>
                        <a:t> (turistas, por exemplo) ou se é um importante ponto para </a:t>
                      </a:r>
                      <a:r>
                        <a:rPr lang="pt-BR" sz="1600" b="1" dirty="0">
                          <a:latin typeface="Calibri"/>
                          <a:ea typeface="Calibri"/>
                          <a:cs typeface="Times New Roman"/>
                        </a:rPr>
                        <a:t>gerar emprego </a:t>
                      </a:r>
                      <a:r>
                        <a:rPr lang="pt-BR" sz="1600" dirty="0">
                          <a:latin typeface="Calibri"/>
                          <a:ea typeface="Calibri"/>
                          <a:cs typeface="Times New Roman"/>
                        </a:rPr>
                        <a:t>na comunidade. </a:t>
                      </a:r>
                    </a:p>
                  </a:txBody>
                  <a:tcPr marL="44450" marR="44450" marT="0" marB="0" anchor="ctr"/>
                </a:tc>
              </a:tr>
            </a:tbl>
          </a:graphicData>
        </a:graphic>
      </p:graphicFrame>
      <p:sp>
        <p:nvSpPr>
          <p:cNvPr id="64528" name="Título 1"/>
          <p:cNvSpPr>
            <a:spLocks noGrp="1"/>
          </p:cNvSpPr>
          <p:nvPr>
            <p:ph type="title"/>
          </p:nvPr>
        </p:nvSpPr>
        <p:spPr>
          <a:xfrm>
            <a:off x="642938" y="1214421"/>
            <a:ext cx="7920037" cy="981091"/>
          </a:xfrm>
        </p:spPr>
        <p:txBody>
          <a:bodyPr/>
          <a:lstStyle/>
          <a:p>
            <a:pPr algn="l"/>
            <a:r>
              <a:rPr lang="pt-BR" sz="2800" dirty="0" smtClean="0"/>
              <a:t>2.5 Responsabilidade Social</a:t>
            </a:r>
          </a:p>
        </p:txBody>
      </p:sp>
      <p:sp>
        <p:nvSpPr>
          <p:cNvPr id="7" name="Retângulo de cantos arredondados 6"/>
          <p:cNvSpPr/>
          <p:nvPr/>
        </p:nvSpPr>
        <p:spPr>
          <a:xfrm>
            <a:off x="357188" y="387350"/>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2. Condução do Negócio</a:t>
            </a:r>
          </a:p>
        </p:txBody>
      </p:sp>
      <p:sp>
        <p:nvSpPr>
          <p:cNvPr id="8" name="Espaço Reservado para Número de Slide 3"/>
          <p:cNvSpPr>
            <a:spLocks noGrp="1"/>
          </p:cNvSpPr>
          <p:nvPr>
            <p:ph type="sldNum" sz="quarter" idx="16"/>
          </p:nvPr>
        </p:nvSpPr>
        <p:spPr/>
        <p:txBody>
          <a:bodyPr/>
          <a:lstStyle/>
          <a:p>
            <a:pPr algn="r">
              <a:defRPr/>
            </a:pPr>
            <a:fld id="{596904E9-381E-4BF3-A53F-BFDA86C5FE6D}" type="slidenum">
              <a:rPr lang="pt-BR" sz="1400" smtClean="0">
                <a:latin typeface="+mn-lt"/>
              </a:rPr>
              <a:pPr algn="r">
                <a:defRPr/>
              </a:pPr>
              <a:t>38</a:t>
            </a:fld>
            <a:endParaRPr lang="pt-BR" sz="1400" dirty="0">
              <a:latin typeface="+mn-lt"/>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nvGraphicFramePr>
        <p:xfrm>
          <a:off x="395288" y="2303463"/>
          <a:ext cx="8424936" cy="931672"/>
        </p:xfrm>
        <a:graphic>
          <a:graphicData uri="http://schemas.openxmlformats.org/drawingml/2006/table">
            <a:tbl>
              <a:tblPr firstRow="1" bandRow="1">
                <a:tableStyleId>{5C22544A-7EE6-4342-B048-85BDC9FD1C3A}</a:tableStyleId>
              </a:tblPr>
              <a:tblGrid>
                <a:gridCol w="3888432"/>
                <a:gridCol w="4536504"/>
              </a:tblGrid>
              <a:tr h="370840">
                <a:tc>
                  <a:txBody>
                    <a:bodyPr/>
                    <a:lstStyle/>
                    <a:p>
                      <a:pPr algn="ctr">
                        <a:lnSpc>
                          <a:spcPct val="115000"/>
                        </a:lnSpc>
                        <a:spcAft>
                          <a:spcPts val="0"/>
                        </a:spcAft>
                      </a:pPr>
                      <a:r>
                        <a:rPr lang="pt-BR" sz="1600" b="1" dirty="0" smtClean="0">
                          <a:latin typeface="+mn-lt"/>
                          <a:ea typeface="Calibri"/>
                          <a:cs typeface="Times New Roman"/>
                        </a:rPr>
                        <a:t>ITENS</a:t>
                      </a:r>
                      <a:r>
                        <a:rPr lang="pt-BR" sz="1600" b="1" baseline="0" dirty="0" smtClean="0">
                          <a:latin typeface="+mn-lt"/>
                          <a:ea typeface="Calibri"/>
                          <a:cs typeface="Times New Roman"/>
                        </a:rPr>
                        <a:t> DE AVALIAÇÃO</a:t>
                      </a:r>
                      <a:endParaRPr lang="pt-BR" sz="1600" dirty="0">
                        <a:latin typeface="Calibri"/>
                        <a:ea typeface="Calibri"/>
                        <a:cs typeface="Times New Roman"/>
                      </a:endParaRPr>
                    </a:p>
                  </a:txBody>
                  <a:tcPr marL="44450" marR="44450" marT="0" marB="0" anchor="ctr"/>
                </a:tc>
                <a:tc>
                  <a:txBody>
                    <a:bodyPr/>
                    <a:lstStyle/>
                    <a:p>
                      <a:pPr algn="ctr">
                        <a:lnSpc>
                          <a:spcPct val="115000"/>
                        </a:lnSpc>
                        <a:spcAft>
                          <a:spcPts val="0"/>
                        </a:spcAft>
                      </a:pPr>
                      <a:r>
                        <a:rPr lang="pt-BR" sz="1600" b="1" dirty="0">
                          <a:latin typeface="Calibri"/>
                          <a:ea typeface="Calibri"/>
                          <a:cs typeface="Times New Roman"/>
                        </a:rPr>
                        <a:t>TÓPICOS DE VERIFICAÇÃO</a:t>
                      </a:r>
                      <a:endParaRPr lang="pt-BR" sz="1600" dirty="0">
                        <a:latin typeface="Calibri"/>
                        <a:ea typeface="Calibri"/>
                        <a:cs typeface="Times New Roman"/>
                      </a:endParaRPr>
                    </a:p>
                  </a:txBody>
                  <a:tcPr marL="44450" marR="44450" marT="0" marB="0" anchor="ctr"/>
                </a:tc>
              </a:tr>
              <a:tr h="370840">
                <a:tc>
                  <a:txBody>
                    <a:bodyPr/>
                    <a:lstStyle/>
                    <a:p>
                      <a:pPr algn="just">
                        <a:lnSpc>
                          <a:spcPct val="115000"/>
                        </a:lnSpc>
                        <a:spcAft>
                          <a:spcPts val="0"/>
                        </a:spcAft>
                      </a:pPr>
                      <a:r>
                        <a:rPr lang="pt-BR" sz="1600">
                          <a:latin typeface="Calibri"/>
                          <a:ea typeface="Calibri"/>
                          <a:cs typeface="Times New Roman"/>
                        </a:rPr>
                        <a:t>A. </a:t>
                      </a:r>
                      <a:r>
                        <a:rPr lang="pt-BR" sz="1600">
                          <a:latin typeface="Calibri"/>
                          <a:ea typeface="Calibri"/>
                          <a:cs typeface="Arial"/>
                        </a:rPr>
                        <a:t>Há evidências de parcerias para melhor conduzir o negócio?</a:t>
                      </a:r>
                      <a:endParaRPr lang="pt-BR" sz="1600">
                        <a:latin typeface="Calibri"/>
                        <a:ea typeface="Calibri"/>
                        <a:cs typeface="Times New Roman"/>
                      </a:endParaRPr>
                    </a:p>
                  </a:txBody>
                  <a:tcPr marL="44450" marR="44450" marT="0" marB="0" anchor="ctr"/>
                </a:tc>
                <a:tc>
                  <a:txBody>
                    <a:bodyPr/>
                    <a:lstStyle/>
                    <a:p>
                      <a:pPr algn="just">
                        <a:lnSpc>
                          <a:spcPct val="115000"/>
                        </a:lnSpc>
                        <a:spcAft>
                          <a:spcPts val="0"/>
                        </a:spcAft>
                      </a:pPr>
                      <a:r>
                        <a:rPr lang="pt-BR" sz="1600" dirty="0">
                          <a:latin typeface="Calibri"/>
                          <a:ea typeface="Calibri"/>
                          <a:cs typeface="Times New Roman"/>
                        </a:rPr>
                        <a:t>- Verificar </a:t>
                      </a:r>
                      <a:r>
                        <a:rPr lang="pt-BR" sz="1600" b="1" dirty="0">
                          <a:latin typeface="Calibri"/>
                          <a:ea typeface="Calibri"/>
                          <a:cs typeface="Times New Roman"/>
                        </a:rPr>
                        <a:t>com quem busca parceria</a:t>
                      </a:r>
                      <a:r>
                        <a:rPr lang="pt-BR" sz="1600" dirty="0">
                          <a:latin typeface="Calibri"/>
                          <a:ea typeface="Calibri"/>
                          <a:cs typeface="Times New Roman"/>
                        </a:rPr>
                        <a:t>.</a:t>
                      </a:r>
                    </a:p>
                    <a:p>
                      <a:pPr algn="just">
                        <a:lnSpc>
                          <a:spcPct val="115000"/>
                        </a:lnSpc>
                        <a:spcAft>
                          <a:spcPts val="0"/>
                        </a:spcAft>
                      </a:pPr>
                      <a:r>
                        <a:rPr lang="pt-BR" sz="1600" dirty="0">
                          <a:latin typeface="Calibri"/>
                          <a:ea typeface="Calibri"/>
                          <a:cs typeface="Times New Roman"/>
                        </a:rPr>
                        <a:t>- Verificar </a:t>
                      </a:r>
                      <a:r>
                        <a:rPr lang="pt-BR" sz="1600" b="1" dirty="0">
                          <a:latin typeface="Calibri"/>
                          <a:ea typeface="Calibri"/>
                          <a:cs typeface="Times New Roman"/>
                        </a:rPr>
                        <a:t>para quais atividades busca parcerias</a:t>
                      </a:r>
                      <a:r>
                        <a:rPr lang="pt-BR" sz="1600" dirty="0">
                          <a:latin typeface="Calibri"/>
                          <a:ea typeface="Calibri"/>
                          <a:cs typeface="Times New Roman"/>
                        </a:rPr>
                        <a:t>.</a:t>
                      </a:r>
                    </a:p>
                  </a:txBody>
                  <a:tcPr marL="44450" marR="44450" marT="0" marB="0" anchor="ctr"/>
                </a:tc>
              </a:tr>
            </a:tbl>
          </a:graphicData>
        </a:graphic>
      </p:graphicFrame>
      <p:sp>
        <p:nvSpPr>
          <p:cNvPr id="65549" name="Título 1"/>
          <p:cNvSpPr>
            <a:spLocks noGrp="1"/>
          </p:cNvSpPr>
          <p:nvPr>
            <p:ph type="title"/>
          </p:nvPr>
        </p:nvSpPr>
        <p:spPr>
          <a:xfrm>
            <a:off x="642938" y="1214421"/>
            <a:ext cx="7920037" cy="981091"/>
          </a:xfrm>
        </p:spPr>
        <p:txBody>
          <a:bodyPr/>
          <a:lstStyle/>
          <a:p>
            <a:pPr algn="l"/>
            <a:r>
              <a:rPr lang="pt-BR" sz="2800" dirty="0" smtClean="0"/>
              <a:t>2.6 Desenvolvimento de Parcerias</a:t>
            </a:r>
          </a:p>
        </p:txBody>
      </p:sp>
      <p:sp>
        <p:nvSpPr>
          <p:cNvPr id="7" name="Retângulo de cantos arredondados 6"/>
          <p:cNvSpPr/>
          <p:nvPr/>
        </p:nvSpPr>
        <p:spPr>
          <a:xfrm>
            <a:off x="357188" y="387350"/>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2. Condução do Negócio</a:t>
            </a:r>
          </a:p>
        </p:txBody>
      </p:sp>
      <p:sp>
        <p:nvSpPr>
          <p:cNvPr id="8" name="Espaço Reservado para Número de Slide 3"/>
          <p:cNvSpPr>
            <a:spLocks noGrp="1"/>
          </p:cNvSpPr>
          <p:nvPr>
            <p:ph type="sldNum" sz="quarter" idx="16"/>
          </p:nvPr>
        </p:nvSpPr>
        <p:spPr/>
        <p:txBody>
          <a:bodyPr/>
          <a:lstStyle/>
          <a:p>
            <a:pPr algn="r">
              <a:defRPr/>
            </a:pPr>
            <a:fld id="{67AF9080-D24A-4855-AA4A-AFAEB8484D07}" type="slidenum">
              <a:rPr lang="pt-BR" sz="1400" smtClean="0">
                <a:latin typeface="+mn-lt"/>
              </a:rPr>
              <a:pPr algn="r">
                <a:defRPr/>
              </a:pPr>
              <a:t>39</a:t>
            </a:fld>
            <a:endParaRPr lang="pt-BR" sz="1400" dirty="0">
              <a:latin typeface="+mn-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11"/>
          <p:cNvSpPr txBox="1">
            <a:spLocks noGrp="1" noChangeArrowheads="1"/>
          </p:cNvSpPr>
          <p:nvPr>
            <p:ph idx="1"/>
          </p:nvPr>
        </p:nvSpPr>
        <p:spPr>
          <a:xfrm>
            <a:off x="900113" y="1557338"/>
            <a:ext cx="7704137" cy="2686050"/>
          </a:xfrm>
        </p:spPr>
        <p:txBody>
          <a:bodyPr/>
          <a:lstStyle/>
          <a:p>
            <a:pPr eaLnBrk="1" fontAlgn="auto" hangingPunct="1">
              <a:lnSpc>
                <a:spcPct val="150000"/>
              </a:lnSpc>
              <a:spcAft>
                <a:spcPts val="0"/>
              </a:spcAft>
              <a:buClr>
                <a:srgbClr val="FF0000"/>
              </a:buClr>
              <a:buFont typeface="Arial" charset="0"/>
              <a:buBlip>
                <a:blip r:embed="rId2"/>
              </a:buBlip>
              <a:defRPr/>
            </a:pPr>
            <a:r>
              <a:rPr lang="pt-BR" sz="2800" b="1" kern="0" dirty="0">
                <a:solidFill>
                  <a:schemeClr val="tx1">
                    <a:lumMod val="95000"/>
                    <a:lumOff val="5000"/>
                  </a:schemeClr>
                </a:solidFill>
                <a:cs typeface="Arial" charset="0"/>
              </a:rPr>
              <a:t> Nome</a:t>
            </a:r>
          </a:p>
          <a:p>
            <a:pPr eaLnBrk="1" fontAlgn="auto" hangingPunct="1">
              <a:lnSpc>
                <a:spcPct val="150000"/>
              </a:lnSpc>
              <a:spcAft>
                <a:spcPts val="0"/>
              </a:spcAft>
              <a:buClr>
                <a:srgbClr val="FF0000"/>
              </a:buClr>
              <a:buFont typeface="Arial" charset="0"/>
              <a:buBlip>
                <a:blip r:embed="rId2"/>
              </a:buBlip>
              <a:defRPr/>
            </a:pPr>
            <a:r>
              <a:rPr lang="pt-BR" sz="2800" b="1" kern="0" dirty="0" smtClean="0">
                <a:solidFill>
                  <a:schemeClr val="tx1">
                    <a:lumMod val="95000"/>
                    <a:lumOff val="5000"/>
                  </a:schemeClr>
                </a:solidFill>
                <a:cs typeface="Arial" charset="0"/>
              </a:rPr>
              <a:t>Já participou do PSMN? Quantos ciclos? </a:t>
            </a:r>
          </a:p>
          <a:p>
            <a:pPr eaLnBrk="1" fontAlgn="auto" hangingPunct="1">
              <a:lnSpc>
                <a:spcPct val="150000"/>
              </a:lnSpc>
              <a:spcAft>
                <a:spcPts val="0"/>
              </a:spcAft>
              <a:buClr>
                <a:srgbClr val="FF0000"/>
              </a:buClr>
              <a:buFont typeface="Arial" charset="0"/>
              <a:buBlip>
                <a:blip r:embed="rId2"/>
              </a:buBlip>
              <a:defRPr/>
            </a:pPr>
            <a:r>
              <a:rPr lang="pt-BR" sz="2800" b="1" kern="0" dirty="0" smtClean="0">
                <a:solidFill>
                  <a:schemeClr val="tx1">
                    <a:lumMod val="95000"/>
                    <a:lumOff val="5000"/>
                  </a:schemeClr>
                </a:solidFill>
                <a:cs typeface="Arial" charset="0"/>
              </a:rPr>
              <a:t>Em que papel? Avaliador ou Verificador?</a:t>
            </a:r>
          </a:p>
          <a:p>
            <a:pPr eaLnBrk="1" fontAlgn="auto" hangingPunct="1">
              <a:lnSpc>
                <a:spcPct val="150000"/>
              </a:lnSpc>
              <a:spcAft>
                <a:spcPts val="0"/>
              </a:spcAft>
              <a:buClr>
                <a:srgbClr val="FF0000"/>
              </a:buClr>
              <a:buFont typeface="Arial" charset="0"/>
              <a:buBlip>
                <a:blip r:embed="rId2"/>
              </a:buBlip>
              <a:defRPr/>
            </a:pPr>
            <a:r>
              <a:rPr lang="pt-BR" sz="2800" b="1" kern="0" dirty="0" smtClean="0">
                <a:solidFill>
                  <a:schemeClr val="tx1">
                    <a:lumMod val="95000"/>
                    <a:lumOff val="5000"/>
                  </a:schemeClr>
                </a:solidFill>
                <a:cs typeface="Arial" charset="0"/>
              </a:rPr>
              <a:t>Já avaliou outros prêmios?</a:t>
            </a:r>
          </a:p>
          <a:p>
            <a:pPr eaLnBrk="1" fontAlgn="auto" hangingPunct="1">
              <a:lnSpc>
                <a:spcPct val="150000"/>
              </a:lnSpc>
              <a:spcAft>
                <a:spcPts val="0"/>
              </a:spcAft>
              <a:buClr>
                <a:srgbClr val="FF0000"/>
              </a:buClr>
              <a:buFont typeface="Arial" charset="0"/>
              <a:buBlip>
                <a:blip r:embed="rId2"/>
              </a:buBlip>
              <a:defRPr/>
            </a:pPr>
            <a:r>
              <a:rPr lang="pt-BR" sz="2800" b="1" kern="0" dirty="0" smtClean="0">
                <a:solidFill>
                  <a:schemeClr val="tx1">
                    <a:lumMod val="95000"/>
                    <a:lumOff val="5000"/>
                  </a:schemeClr>
                </a:solidFill>
                <a:cs typeface="Arial" charset="0"/>
              </a:rPr>
              <a:t>MPE, Rumo, PNQ...? Outros?</a:t>
            </a:r>
          </a:p>
          <a:p>
            <a:pPr eaLnBrk="1" fontAlgn="auto" hangingPunct="1">
              <a:lnSpc>
                <a:spcPct val="150000"/>
              </a:lnSpc>
              <a:spcAft>
                <a:spcPts val="0"/>
              </a:spcAft>
              <a:buClr>
                <a:srgbClr val="FF0000"/>
              </a:buClr>
              <a:buFont typeface="Arial" charset="0"/>
              <a:buBlip>
                <a:blip r:embed="rId2"/>
              </a:buBlip>
              <a:defRPr/>
            </a:pPr>
            <a:r>
              <a:rPr lang="pt-BR" sz="2800" b="1" kern="0" dirty="0" smtClean="0">
                <a:solidFill>
                  <a:schemeClr val="tx1">
                    <a:lumMod val="95000"/>
                    <a:lumOff val="5000"/>
                  </a:schemeClr>
                </a:solidFill>
                <a:cs typeface="Arial" charset="0"/>
              </a:rPr>
              <a:t>Profissão/Função</a:t>
            </a:r>
            <a:endParaRPr lang="pt-BR" sz="2800" b="1" kern="0" dirty="0">
              <a:solidFill>
                <a:schemeClr val="tx1">
                  <a:lumMod val="95000"/>
                  <a:lumOff val="5000"/>
                </a:schemeClr>
              </a:solidFill>
              <a:cs typeface="Arial" charset="0"/>
            </a:endParaRPr>
          </a:p>
          <a:p>
            <a:pPr eaLnBrk="1" fontAlgn="auto" hangingPunct="1">
              <a:lnSpc>
                <a:spcPct val="150000"/>
              </a:lnSpc>
              <a:spcAft>
                <a:spcPts val="0"/>
              </a:spcAft>
              <a:buClr>
                <a:srgbClr val="FF0000"/>
              </a:buClr>
              <a:buFont typeface="Arial" charset="0"/>
              <a:buBlip>
                <a:blip r:embed="rId2"/>
              </a:buBlip>
              <a:defRPr/>
            </a:pPr>
            <a:r>
              <a:rPr lang="pt-BR" sz="2800" b="1" kern="0" dirty="0" smtClean="0">
                <a:solidFill>
                  <a:schemeClr val="tx1">
                    <a:lumMod val="95000"/>
                    <a:lumOff val="5000"/>
                  </a:schemeClr>
                </a:solidFill>
                <a:cs typeface="Arial" charset="0"/>
              </a:rPr>
              <a:t> Expectativas</a:t>
            </a:r>
            <a:endParaRPr lang="pt-BR" sz="2800" b="1" kern="0" dirty="0">
              <a:solidFill>
                <a:schemeClr val="tx1">
                  <a:lumMod val="95000"/>
                  <a:lumOff val="5000"/>
                </a:schemeClr>
              </a:solidFill>
              <a:cs typeface="Arial" charset="0"/>
            </a:endParaRPr>
          </a:p>
        </p:txBody>
      </p:sp>
      <p:sp>
        <p:nvSpPr>
          <p:cNvPr id="7" name="Espaço Reservado para Número de Slide 3"/>
          <p:cNvSpPr>
            <a:spLocks noGrp="1"/>
          </p:cNvSpPr>
          <p:nvPr>
            <p:ph type="sldNum" sz="quarter" idx="16"/>
          </p:nvPr>
        </p:nvSpPr>
        <p:spPr/>
        <p:txBody>
          <a:bodyPr/>
          <a:lstStyle/>
          <a:p>
            <a:pPr algn="r">
              <a:defRPr/>
            </a:pPr>
            <a:fld id="{C210BE19-BA1F-4732-94BC-E719679D99CC}" type="slidenum">
              <a:rPr lang="pt-BR" sz="1400" smtClean="0">
                <a:latin typeface="+mn-lt"/>
              </a:rPr>
              <a:pPr algn="r">
                <a:defRPr/>
              </a:pPr>
              <a:t>4</a:t>
            </a:fld>
            <a:endParaRPr lang="pt-BR" sz="1400" dirty="0">
              <a:latin typeface="+mn-lt"/>
            </a:endParaRPr>
          </a:p>
        </p:txBody>
      </p:sp>
      <p:sp>
        <p:nvSpPr>
          <p:cNvPr id="9" name="Retângulo de cantos arredondados 8"/>
          <p:cNvSpPr/>
          <p:nvPr/>
        </p:nvSpPr>
        <p:spPr>
          <a:xfrm>
            <a:off x="357188" y="40481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Apresentação dos Participantes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nvGraphicFramePr>
        <p:xfrm>
          <a:off x="395288" y="2303463"/>
          <a:ext cx="8424936" cy="1772920"/>
        </p:xfrm>
        <a:graphic>
          <a:graphicData uri="http://schemas.openxmlformats.org/drawingml/2006/table">
            <a:tbl>
              <a:tblPr firstRow="1" bandRow="1">
                <a:tableStyleId>{5C22544A-7EE6-4342-B048-85BDC9FD1C3A}</a:tableStyleId>
              </a:tblPr>
              <a:tblGrid>
                <a:gridCol w="3888432"/>
                <a:gridCol w="4536504"/>
              </a:tblGrid>
              <a:tr h="370840">
                <a:tc>
                  <a:txBody>
                    <a:bodyPr/>
                    <a:lstStyle/>
                    <a:p>
                      <a:pPr algn="ctr">
                        <a:lnSpc>
                          <a:spcPct val="115000"/>
                        </a:lnSpc>
                        <a:spcAft>
                          <a:spcPts val="0"/>
                        </a:spcAft>
                      </a:pPr>
                      <a:r>
                        <a:rPr lang="pt-BR" sz="1600" b="1" dirty="0" smtClean="0">
                          <a:latin typeface="+mn-lt"/>
                          <a:ea typeface="Calibri"/>
                          <a:cs typeface="Times New Roman"/>
                        </a:rPr>
                        <a:t>ITENS</a:t>
                      </a:r>
                      <a:r>
                        <a:rPr lang="pt-BR" sz="1600" b="1" baseline="0" dirty="0" smtClean="0">
                          <a:latin typeface="+mn-lt"/>
                          <a:ea typeface="Calibri"/>
                          <a:cs typeface="Times New Roman"/>
                        </a:rPr>
                        <a:t> DE AVALIAÇÃO</a:t>
                      </a:r>
                      <a:endParaRPr lang="pt-BR" sz="1600" dirty="0">
                        <a:latin typeface="Calibri"/>
                        <a:ea typeface="Calibri"/>
                        <a:cs typeface="Times New Roman"/>
                      </a:endParaRPr>
                    </a:p>
                  </a:txBody>
                  <a:tcPr marL="44450" marR="44450" marT="0" marB="0" anchor="ctr"/>
                </a:tc>
                <a:tc>
                  <a:txBody>
                    <a:bodyPr/>
                    <a:lstStyle/>
                    <a:p>
                      <a:pPr algn="ctr">
                        <a:lnSpc>
                          <a:spcPct val="115000"/>
                        </a:lnSpc>
                        <a:spcAft>
                          <a:spcPts val="0"/>
                        </a:spcAft>
                      </a:pPr>
                      <a:r>
                        <a:rPr lang="pt-BR" sz="1600" b="1" dirty="0">
                          <a:latin typeface="Calibri"/>
                          <a:ea typeface="Calibri"/>
                          <a:cs typeface="Times New Roman"/>
                        </a:rPr>
                        <a:t>TÓPICOS DE VERIFICAÇÃO</a:t>
                      </a:r>
                      <a:endParaRPr lang="pt-BR" sz="1600" dirty="0">
                        <a:latin typeface="Calibri"/>
                        <a:ea typeface="Calibri"/>
                        <a:cs typeface="Times New Roman"/>
                      </a:endParaRPr>
                    </a:p>
                  </a:txBody>
                  <a:tcPr marL="44450" marR="44450" marT="0" marB="0" anchor="ctr"/>
                </a:tc>
              </a:tr>
              <a:tr h="370840">
                <a:tc>
                  <a:txBody>
                    <a:bodyPr/>
                    <a:lstStyle/>
                    <a:p>
                      <a:pPr algn="just">
                        <a:lnSpc>
                          <a:spcPct val="115000"/>
                        </a:lnSpc>
                        <a:spcAft>
                          <a:spcPts val="0"/>
                        </a:spcAft>
                      </a:pPr>
                      <a:r>
                        <a:rPr lang="pt-BR" sz="1600">
                          <a:latin typeface="Calibri"/>
                          <a:ea typeface="Calibri"/>
                          <a:cs typeface="Arial"/>
                        </a:rPr>
                        <a:t>A. Há evidências de algum planejamento para o futuro? Aonde chegar? Estratégias? Visão de Futuro?</a:t>
                      </a:r>
                      <a:endParaRPr lang="pt-BR" sz="1600">
                        <a:latin typeface="Calibri"/>
                        <a:ea typeface="Calibri"/>
                        <a:cs typeface="Times New Roman"/>
                      </a:endParaRPr>
                    </a:p>
                  </a:txBody>
                  <a:tcPr marL="44450" marR="44450" marT="0" marB="0" anchor="ctr"/>
                </a:tc>
                <a:tc>
                  <a:txBody>
                    <a:bodyPr/>
                    <a:lstStyle/>
                    <a:p>
                      <a:pPr algn="just">
                        <a:lnSpc>
                          <a:spcPct val="115000"/>
                        </a:lnSpc>
                        <a:spcAft>
                          <a:spcPts val="0"/>
                        </a:spcAft>
                      </a:pPr>
                      <a:r>
                        <a:rPr lang="pt-BR" sz="1600" dirty="0">
                          <a:latin typeface="Calibri"/>
                          <a:ea typeface="Calibri"/>
                          <a:cs typeface="Times New Roman"/>
                        </a:rPr>
                        <a:t>- Verificar como </a:t>
                      </a:r>
                      <a:r>
                        <a:rPr lang="pt-BR" sz="1600" b="1" dirty="0">
                          <a:latin typeface="Calibri"/>
                          <a:ea typeface="Calibri"/>
                          <a:cs typeface="Times New Roman"/>
                        </a:rPr>
                        <a:t>visualiza seu Negócio no futuro </a:t>
                      </a:r>
                      <a:r>
                        <a:rPr lang="pt-BR" sz="1600" dirty="0">
                          <a:latin typeface="Calibri"/>
                          <a:ea typeface="Calibri"/>
                          <a:cs typeface="Times New Roman"/>
                        </a:rPr>
                        <a:t>e em </a:t>
                      </a:r>
                      <a:r>
                        <a:rPr lang="pt-BR" sz="1600" b="1" dirty="0">
                          <a:latin typeface="Calibri"/>
                          <a:ea typeface="Calibri"/>
                          <a:cs typeface="Times New Roman"/>
                        </a:rPr>
                        <a:t>quanto tempo esse futuro deve chegar</a:t>
                      </a:r>
                      <a:r>
                        <a:rPr lang="pt-BR" sz="1600" dirty="0">
                          <a:latin typeface="Calibri"/>
                          <a:ea typeface="Calibri"/>
                          <a:cs typeface="Times New Roman"/>
                        </a:rPr>
                        <a:t>. </a:t>
                      </a:r>
                    </a:p>
                    <a:p>
                      <a:pPr algn="just">
                        <a:lnSpc>
                          <a:spcPct val="115000"/>
                        </a:lnSpc>
                        <a:spcAft>
                          <a:spcPts val="0"/>
                        </a:spcAft>
                      </a:pPr>
                      <a:r>
                        <a:rPr lang="pt-BR" sz="1600" dirty="0">
                          <a:latin typeface="Calibri"/>
                          <a:ea typeface="Calibri"/>
                          <a:cs typeface="Times New Roman"/>
                        </a:rPr>
                        <a:t>- Verificar </a:t>
                      </a:r>
                      <a:r>
                        <a:rPr lang="pt-BR" sz="1600" b="1" dirty="0">
                          <a:latin typeface="Calibri"/>
                          <a:ea typeface="Calibri"/>
                          <a:cs typeface="Times New Roman"/>
                        </a:rPr>
                        <a:t>as estratégias que utiliza para alcançar seus objetivos (</a:t>
                      </a:r>
                      <a:r>
                        <a:rPr lang="pt-BR" sz="1600" dirty="0">
                          <a:latin typeface="Calibri"/>
                          <a:ea typeface="Calibri"/>
                          <a:cs typeface="Times New Roman"/>
                        </a:rPr>
                        <a:t>como está trabalhando para chegar onde deseja).</a:t>
                      </a:r>
                    </a:p>
                  </a:txBody>
                  <a:tcPr marL="44450" marR="44450" marT="0" marB="0" anchor="ctr"/>
                </a:tc>
              </a:tr>
            </a:tbl>
          </a:graphicData>
        </a:graphic>
      </p:graphicFrame>
      <p:sp>
        <p:nvSpPr>
          <p:cNvPr id="66573" name="Título 1"/>
          <p:cNvSpPr>
            <a:spLocks noGrp="1"/>
          </p:cNvSpPr>
          <p:nvPr>
            <p:ph type="title"/>
          </p:nvPr>
        </p:nvSpPr>
        <p:spPr>
          <a:xfrm>
            <a:off x="642938" y="1214421"/>
            <a:ext cx="7920037" cy="981091"/>
          </a:xfrm>
        </p:spPr>
        <p:txBody>
          <a:bodyPr/>
          <a:lstStyle/>
          <a:p>
            <a:pPr algn="l"/>
            <a:r>
              <a:rPr lang="pt-BR" sz="2800" dirty="0" smtClean="0"/>
              <a:t>3.1 Visão de Futuro</a:t>
            </a:r>
          </a:p>
        </p:txBody>
      </p:sp>
      <p:sp>
        <p:nvSpPr>
          <p:cNvPr id="7" name="Retângulo de cantos arredondados 6"/>
          <p:cNvSpPr/>
          <p:nvPr/>
        </p:nvSpPr>
        <p:spPr>
          <a:xfrm>
            <a:off x="357188" y="357166"/>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3. Resultados</a:t>
            </a:r>
          </a:p>
        </p:txBody>
      </p:sp>
      <p:sp>
        <p:nvSpPr>
          <p:cNvPr id="8" name="Espaço Reservado para Número de Slide 3"/>
          <p:cNvSpPr>
            <a:spLocks noGrp="1"/>
          </p:cNvSpPr>
          <p:nvPr>
            <p:ph type="sldNum" sz="quarter" idx="16"/>
          </p:nvPr>
        </p:nvSpPr>
        <p:spPr/>
        <p:txBody>
          <a:bodyPr/>
          <a:lstStyle/>
          <a:p>
            <a:pPr algn="r">
              <a:defRPr/>
            </a:pPr>
            <a:fld id="{5B737098-CA51-46CA-AA38-B590E9C99546}" type="slidenum">
              <a:rPr lang="pt-BR" sz="1400" smtClean="0">
                <a:latin typeface="+mn-lt"/>
              </a:rPr>
              <a:pPr algn="r">
                <a:defRPr/>
              </a:pPr>
              <a:t>40</a:t>
            </a:fld>
            <a:endParaRPr lang="pt-BR" sz="1400" dirty="0">
              <a:latin typeface="+mn-l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nvGraphicFramePr>
        <p:xfrm>
          <a:off x="395288" y="2303463"/>
          <a:ext cx="8424936" cy="3455416"/>
        </p:xfrm>
        <a:graphic>
          <a:graphicData uri="http://schemas.openxmlformats.org/drawingml/2006/table">
            <a:tbl>
              <a:tblPr firstRow="1" bandRow="1">
                <a:tableStyleId>{5C22544A-7EE6-4342-B048-85BDC9FD1C3A}</a:tableStyleId>
              </a:tblPr>
              <a:tblGrid>
                <a:gridCol w="3888432"/>
                <a:gridCol w="4536504"/>
              </a:tblGrid>
              <a:tr h="370840">
                <a:tc>
                  <a:txBody>
                    <a:bodyPr/>
                    <a:lstStyle/>
                    <a:p>
                      <a:pPr algn="ctr">
                        <a:lnSpc>
                          <a:spcPct val="115000"/>
                        </a:lnSpc>
                        <a:spcAft>
                          <a:spcPts val="0"/>
                        </a:spcAft>
                      </a:pPr>
                      <a:r>
                        <a:rPr lang="pt-BR" sz="1600" b="1" dirty="0" smtClean="0">
                          <a:latin typeface="+mn-lt"/>
                          <a:ea typeface="Calibri"/>
                          <a:cs typeface="Times New Roman"/>
                        </a:rPr>
                        <a:t>ITENS</a:t>
                      </a:r>
                      <a:r>
                        <a:rPr lang="pt-BR" sz="1600" b="1" baseline="0" dirty="0" smtClean="0">
                          <a:latin typeface="+mn-lt"/>
                          <a:ea typeface="Calibri"/>
                          <a:cs typeface="Times New Roman"/>
                        </a:rPr>
                        <a:t> DE AVALIAÇÃO</a:t>
                      </a:r>
                      <a:endParaRPr lang="pt-BR" sz="1600" dirty="0">
                        <a:latin typeface="Calibri"/>
                        <a:ea typeface="Calibri"/>
                        <a:cs typeface="Times New Roman"/>
                      </a:endParaRPr>
                    </a:p>
                  </a:txBody>
                  <a:tcPr marL="44450" marR="44450" marT="0" marB="0" anchor="ctr"/>
                </a:tc>
                <a:tc>
                  <a:txBody>
                    <a:bodyPr/>
                    <a:lstStyle/>
                    <a:p>
                      <a:pPr algn="ctr">
                        <a:lnSpc>
                          <a:spcPct val="115000"/>
                        </a:lnSpc>
                        <a:spcAft>
                          <a:spcPts val="0"/>
                        </a:spcAft>
                      </a:pPr>
                      <a:r>
                        <a:rPr lang="pt-BR" sz="1600" b="1" dirty="0">
                          <a:latin typeface="Calibri"/>
                          <a:ea typeface="Calibri"/>
                          <a:cs typeface="Times New Roman"/>
                        </a:rPr>
                        <a:t>TÓPICOS DE VERIFICAÇÃO</a:t>
                      </a:r>
                      <a:endParaRPr lang="pt-BR" sz="1600" dirty="0">
                        <a:latin typeface="Calibri"/>
                        <a:ea typeface="Calibri"/>
                        <a:cs typeface="Times New Roman"/>
                      </a:endParaRPr>
                    </a:p>
                  </a:txBody>
                  <a:tcPr marL="44450" marR="44450" marT="0" marB="0" anchor="ctr"/>
                </a:tc>
              </a:tr>
              <a:tr h="370840">
                <a:tc>
                  <a:txBody>
                    <a:bodyPr/>
                    <a:lstStyle/>
                    <a:p>
                      <a:pPr algn="just">
                        <a:lnSpc>
                          <a:spcPct val="115000"/>
                        </a:lnSpc>
                        <a:spcAft>
                          <a:spcPts val="0"/>
                        </a:spcAft>
                      </a:pPr>
                      <a:r>
                        <a:rPr lang="pt-BR" sz="1600">
                          <a:latin typeface="Calibri"/>
                          <a:ea typeface="Calibri"/>
                          <a:cs typeface="Times New Roman"/>
                        </a:rPr>
                        <a:t>A. </a:t>
                      </a:r>
                      <a:r>
                        <a:rPr lang="pt-BR" sz="1600">
                          <a:latin typeface="Calibri"/>
                          <a:ea typeface="Calibri"/>
                          <a:cs typeface="Arial"/>
                        </a:rPr>
                        <a:t>Apresenta exemplos de melhorias realizadas que partiram de lições aprendidas dos erros cometidos em seu negócio?</a:t>
                      </a:r>
                      <a:endParaRPr lang="pt-BR" sz="1600">
                        <a:latin typeface="Calibri"/>
                        <a:ea typeface="Calibri"/>
                        <a:cs typeface="Times New Roman"/>
                      </a:endParaRPr>
                    </a:p>
                  </a:txBody>
                  <a:tcPr marL="44450" marR="44450" marT="0" marB="0" anchor="ctr"/>
                </a:tc>
                <a:tc>
                  <a:txBody>
                    <a:bodyPr/>
                    <a:lstStyle/>
                    <a:p>
                      <a:pPr algn="just">
                        <a:lnSpc>
                          <a:spcPct val="115000"/>
                        </a:lnSpc>
                        <a:spcAft>
                          <a:spcPts val="0"/>
                        </a:spcAft>
                      </a:pPr>
                      <a:r>
                        <a:rPr lang="pt-BR" sz="1600" dirty="0">
                          <a:latin typeface="Calibri"/>
                          <a:ea typeface="Calibri"/>
                          <a:cs typeface="Times New Roman"/>
                        </a:rPr>
                        <a:t>- Verificar </a:t>
                      </a:r>
                      <a:r>
                        <a:rPr lang="pt-BR" sz="1600" b="1" dirty="0">
                          <a:latin typeface="Calibri"/>
                          <a:ea typeface="Calibri"/>
                          <a:cs typeface="Times New Roman"/>
                        </a:rPr>
                        <a:t>quais foram suas maiores conquista e derrotas</a:t>
                      </a:r>
                      <a:r>
                        <a:rPr lang="pt-BR" sz="1600" dirty="0">
                          <a:latin typeface="Calibri"/>
                          <a:ea typeface="Calibri"/>
                          <a:cs typeface="Times New Roman"/>
                        </a:rPr>
                        <a:t>.</a:t>
                      </a:r>
                    </a:p>
                    <a:p>
                      <a:pPr algn="just">
                        <a:lnSpc>
                          <a:spcPct val="115000"/>
                        </a:lnSpc>
                        <a:spcAft>
                          <a:spcPts val="0"/>
                        </a:spcAft>
                      </a:pPr>
                      <a:r>
                        <a:rPr lang="pt-BR" sz="1600" dirty="0">
                          <a:latin typeface="Calibri"/>
                          <a:ea typeface="Calibri"/>
                          <a:cs typeface="Times New Roman"/>
                        </a:rPr>
                        <a:t>- Verificar, segundo a Mulher, </a:t>
                      </a:r>
                      <a:r>
                        <a:rPr lang="pt-BR" sz="1600" b="1" dirty="0">
                          <a:latin typeface="Calibri"/>
                          <a:ea typeface="Calibri"/>
                          <a:cs typeface="Times New Roman"/>
                        </a:rPr>
                        <a:t>quais foram às causas dos seus erros e acertos.</a:t>
                      </a:r>
                    </a:p>
                    <a:p>
                      <a:pPr algn="just">
                        <a:lnSpc>
                          <a:spcPct val="115000"/>
                        </a:lnSpc>
                        <a:spcAft>
                          <a:spcPts val="0"/>
                        </a:spcAft>
                      </a:pPr>
                      <a:r>
                        <a:rPr lang="pt-BR" sz="1600" dirty="0">
                          <a:latin typeface="Calibri"/>
                          <a:ea typeface="Calibri"/>
                          <a:cs typeface="Times New Roman"/>
                        </a:rPr>
                        <a:t>- Verificar </a:t>
                      </a:r>
                      <a:r>
                        <a:rPr lang="pt-BR" sz="1600" b="1" dirty="0">
                          <a:latin typeface="Calibri"/>
                          <a:ea typeface="Calibri"/>
                          <a:cs typeface="Times New Roman"/>
                        </a:rPr>
                        <a:t>quais são as melhorias </a:t>
                      </a:r>
                      <a:r>
                        <a:rPr lang="pt-BR" sz="1600" dirty="0">
                          <a:latin typeface="Calibri"/>
                          <a:ea typeface="Calibri"/>
                          <a:cs typeface="Times New Roman"/>
                        </a:rPr>
                        <a:t>realizadas a partir do aprendizado com seus erros (pedir relatos).   </a:t>
                      </a:r>
                    </a:p>
                  </a:txBody>
                  <a:tcPr marL="44450" marR="44450" marT="0" marB="0" anchor="ctr"/>
                </a:tc>
              </a:tr>
              <a:tr h="370840">
                <a:tc>
                  <a:txBody>
                    <a:bodyPr/>
                    <a:lstStyle/>
                    <a:p>
                      <a:pPr algn="just">
                        <a:lnSpc>
                          <a:spcPct val="115000"/>
                        </a:lnSpc>
                        <a:spcAft>
                          <a:spcPts val="0"/>
                        </a:spcAft>
                      </a:pPr>
                      <a:r>
                        <a:rPr lang="pt-BR" sz="1600">
                          <a:latin typeface="Calibri"/>
                          <a:ea typeface="Calibri"/>
                          <a:cs typeface="Times New Roman"/>
                        </a:rPr>
                        <a:t>B. Há evidências de que dissemina as lições aprendidas visando à formação de novas empreendedoras, ou seja, a partir de sua história de vida, construiu um modelo de referência para outras mulheres?</a:t>
                      </a:r>
                    </a:p>
                  </a:txBody>
                  <a:tcPr marL="44450" marR="44450" marT="0" marB="0" anchor="ctr"/>
                </a:tc>
                <a:tc>
                  <a:txBody>
                    <a:bodyPr/>
                    <a:lstStyle/>
                    <a:p>
                      <a:pPr algn="just">
                        <a:lnSpc>
                          <a:spcPct val="115000"/>
                        </a:lnSpc>
                        <a:spcAft>
                          <a:spcPts val="0"/>
                        </a:spcAft>
                      </a:pPr>
                      <a:r>
                        <a:rPr lang="pt-BR" sz="1600" dirty="0">
                          <a:latin typeface="Calibri"/>
                          <a:ea typeface="Calibri"/>
                          <a:cs typeface="Times New Roman"/>
                        </a:rPr>
                        <a:t>- Verificar como vem sendo </a:t>
                      </a:r>
                      <a:r>
                        <a:rPr lang="pt-BR" sz="1600" b="1" dirty="0">
                          <a:latin typeface="Calibri"/>
                          <a:ea typeface="Calibri"/>
                          <a:cs typeface="Times New Roman"/>
                        </a:rPr>
                        <a:t>referência para outras Mulheres</a:t>
                      </a:r>
                      <a:r>
                        <a:rPr lang="pt-BR" sz="1600" dirty="0">
                          <a:latin typeface="Calibri"/>
                          <a:ea typeface="Calibri"/>
                          <a:cs typeface="Times New Roman"/>
                        </a:rPr>
                        <a:t> (pedir justificativa da resposta).</a:t>
                      </a:r>
                    </a:p>
                  </a:txBody>
                  <a:tcPr marL="44450" marR="44450" marT="0" marB="0" anchor="ctr"/>
                </a:tc>
              </a:tr>
            </a:tbl>
          </a:graphicData>
        </a:graphic>
      </p:graphicFrame>
      <p:sp>
        <p:nvSpPr>
          <p:cNvPr id="67600" name="Título 1"/>
          <p:cNvSpPr>
            <a:spLocks noGrp="1"/>
          </p:cNvSpPr>
          <p:nvPr>
            <p:ph type="title"/>
          </p:nvPr>
        </p:nvSpPr>
        <p:spPr>
          <a:xfrm>
            <a:off x="642938" y="1214421"/>
            <a:ext cx="7920037" cy="981091"/>
          </a:xfrm>
        </p:spPr>
        <p:txBody>
          <a:bodyPr/>
          <a:lstStyle/>
          <a:p>
            <a:pPr algn="l"/>
            <a:r>
              <a:rPr lang="pt-BR" sz="2800" dirty="0" smtClean="0"/>
              <a:t>3.2 Aprendizado Organizacional</a:t>
            </a:r>
          </a:p>
        </p:txBody>
      </p:sp>
      <p:sp>
        <p:nvSpPr>
          <p:cNvPr id="7" name="Retângulo de cantos arredondados 6"/>
          <p:cNvSpPr/>
          <p:nvPr/>
        </p:nvSpPr>
        <p:spPr>
          <a:xfrm>
            <a:off x="357188" y="387350"/>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3. Resultados</a:t>
            </a:r>
          </a:p>
        </p:txBody>
      </p:sp>
      <p:sp>
        <p:nvSpPr>
          <p:cNvPr id="8" name="Espaço Reservado para Número de Slide 3"/>
          <p:cNvSpPr>
            <a:spLocks noGrp="1"/>
          </p:cNvSpPr>
          <p:nvPr>
            <p:ph type="sldNum" sz="quarter" idx="16"/>
          </p:nvPr>
        </p:nvSpPr>
        <p:spPr/>
        <p:txBody>
          <a:bodyPr/>
          <a:lstStyle/>
          <a:p>
            <a:pPr algn="r">
              <a:defRPr/>
            </a:pPr>
            <a:fld id="{6FFC0838-6E71-49A7-B0B7-455293751DC9}" type="slidenum">
              <a:rPr lang="pt-BR" sz="1400" smtClean="0">
                <a:latin typeface="+mn-lt"/>
              </a:rPr>
              <a:pPr algn="r">
                <a:defRPr/>
              </a:pPr>
              <a:t>41</a:t>
            </a:fld>
            <a:endParaRPr lang="pt-BR" sz="1400" dirty="0">
              <a:latin typeface="+mn-lt"/>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nvGraphicFramePr>
        <p:xfrm>
          <a:off x="395288" y="2303463"/>
          <a:ext cx="8424936" cy="2333752"/>
        </p:xfrm>
        <a:graphic>
          <a:graphicData uri="http://schemas.openxmlformats.org/drawingml/2006/table">
            <a:tbl>
              <a:tblPr firstRow="1" bandRow="1">
                <a:tableStyleId>{5C22544A-7EE6-4342-B048-85BDC9FD1C3A}</a:tableStyleId>
              </a:tblPr>
              <a:tblGrid>
                <a:gridCol w="3888432"/>
                <a:gridCol w="4536504"/>
              </a:tblGrid>
              <a:tr h="370840">
                <a:tc>
                  <a:txBody>
                    <a:bodyPr/>
                    <a:lstStyle/>
                    <a:p>
                      <a:pPr algn="ctr">
                        <a:lnSpc>
                          <a:spcPct val="115000"/>
                        </a:lnSpc>
                        <a:spcAft>
                          <a:spcPts val="0"/>
                        </a:spcAft>
                      </a:pPr>
                      <a:r>
                        <a:rPr lang="pt-BR" sz="1600" b="1" dirty="0" smtClean="0">
                          <a:latin typeface="+mn-lt"/>
                          <a:ea typeface="Calibri"/>
                          <a:cs typeface="Times New Roman"/>
                        </a:rPr>
                        <a:t>ITENS</a:t>
                      </a:r>
                      <a:r>
                        <a:rPr lang="pt-BR" sz="1600" b="1" baseline="0" dirty="0" smtClean="0">
                          <a:latin typeface="+mn-lt"/>
                          <a:ea typeface="Calibri"/>
                          <a:cs typeface="Times New Roman"/>
                        </a:rPr>
                        <a:t> DE AVALIAÇÃO</a:t>
                      </a:r>
                      <a:endParaRPr lang="pt-BR" sz="1600" dirty="0">
                        <a:latin typeface="Calibri"/>
                        <a:ea typeface="Calibri"/>
                        <a:cs typeface="Times New Roman"/>
                      </a:endParaRPr>
                    </a:p>
                  </a:txBody>
                  <a:tcPr marL="44450" marR="44450" marT="0" marB="0" anchor="ctr"/>
                </a:tc>
                <a:tc>
                  <a:txBody>
                    <a:bodyPr/>
                    <a:lstStyle/>
                    <a:p>
                      <a:pPr algn="ctr">
                        <a:lnSpc>
                          <a:spcPct val="115000"/>
                        </a:lnSpc>
                        <a:spcAft>
                          <a:spcPts val="0"/>
                        </a:spcAft>
                      </a:pPr>
                      <a:r>
                        <a:rPr lang="pt-BR" sz="1600" b="1" dirty="0">
                          <a:latin typeface="Calibri"/>
                          <a:ea typeface="Calibri"/>
                          <a:cs typeface="Times New Roman"/>
                        </a:rPr>
                        <a:t>TÓPICOS DE VERIFICAÇÃO</a:t>
                      </a:r>
                      <a:endParaRPr lang="pt-BR" sz="1600" dirty="0">
                        <a:latin typeface="Calibri"/>
                        <a:ea typeface="Calibri"/>
                        <a:cs typeface="Times New Roman"/>
                      </a:endParaRPr>
                    </a:p>
                  </a:txBody>
                  <a:tcPr marL="44450" marR="44450" marT="0" marB="0" anchor="ctr"/>
                </a:tc>
              </a:tr>
              <a:tr h="370840">
                <a:tc>
                  <a:txBody>
                    <a:bodyPr/>
                    <a:lstStyle/>
                    <a:p>
                      <a:pPr algn="just">
                        <a:lnSpc>
                          <a:spcPct val="115000"/>
                        </a:lnSpc>
                        <a:spcAft>
                          <a:spcPts val="0"/>
                        </a:spcAft>
                      </a:pPr>
                      <a:r>
                        <a:rPr lang="pt-BR" sz="1600">
                          <a:latin typeface="Calibri"/>
                          <a:ea typeface="Calibri"/>
                          <a:cs typeface="Times New Roman"/>
                        </a:rPr>
                        <a:t>A. </a:t>
                      </a:r>
                      <a:r>
                        <a:rPr lang="pt-BR" sz="1600">
                          <a:latin typeface="Calibri"/>
                          <a:ea typeface="Calibri"/>
                          <a:cs typeface="Arial"/>
                        </a:rPr>
                        <a:t>Tem medidas para avaliar os resultados gerados? (como por exemplo, índice de satisfação do cliente, aumento do número de clientes, aumento de receita, absenteísmo, índice de satisfação das pessoas, hora/homem treinamento entre outros indicados pela própria Mulher).</a:t>
                      </a:r>
                      <a:endParaRPr lang="pt-BR" sz="1600">
                        <a:latin typeface="Calibri"/>
                        <a:ea typeface="Calibri"/>
                        <a:cs typeface="Times New Roman"/>
                      </a:endParaRPr>
                    </a:p>
                  </a:txBody>
                  <a:tcPr marL="44450" marR="44450" marT="0" marB="0" anchor="ctr"/>
                </a:tc>
                <a:tc>
                  <a:txBody>
                    <a:bodyPr/>
                    <a:lstStyle/>
                    <a:p>
                      <a:pPr algn="just">
                        <a:lnSpc>
                          <a:spcPct val="115000"/>
                        </a:lnSpc>
                        <a:spcAft>
                          <a:spcPts val="0"/>
                        </a:spcAft>
                      </a:pPr>
                      <a:r>
                        <a:rPr lang="pt-BR" sz="1600" dirty="0">
                          <a:latin typeface="Calibri"/>
                          <a:ea typeface="Calibri"/>
                          <a:cs typeface="Times New Roman"/>
                        </a:rPr>
                        <a:t>- Verificar </a:t>
                      </a:r>
                      <a:r>
                        <a:rPr lang="pt-BR" sz="1600" b="1" dirty="0">
                          <a:latin typeface="Calibri"/>
                          <a:ea typeface="Calibri"/>
                          <a:cs typeface="Times New Roman"/>
                        </a:rPr>
                        <a:t>os indicadores de cliente e de mercado </a:t>
                      </a:r>
                      <a:r>
                        <a:rPr lang="pt-BR" sz="1600" dirty="0">
                          <a:latin typeface="Calibri"/>
                          <a:ea typeface="Calibri"/>
                          <a:cs typeface="Times New Roman"/>
                        </a:rPr>
                        <a:t>(o que mede, de quanto em quanto tempo e o que faz com essa medida). </a:t>
                      </a:r>
                    </a:p>
                    <a:p>
                      <a:pPr algn="just">
                        <a:lnSpc>
                          <a:spcPct val="115000"/>
                        </a:lnSpc>
                        <a:spcAft>
                          <a:spcPts val="0"/>
                        </a:spcAft>
                      </a:pPr>
                      <a:r>
                        <a:rPr lang="pt-BR" sz="1600" dirty="0">
                          <a:latin typeface="Calibri"/>
                          <a:ea typeface="Calibri"/>
                          <a:cs typeface="Times New Roman"/>
                        </a:rPr>
                        <a:t>-Verificar </a:t>
                      </a:r>
                      <a:r>
                        <a:rPr lang="pt-BR" sz="1600" b="1" dirty="0">
                          <a:latin typeface="Calibri"/>
                          <a:ea typeface="Calibri"/>
                          <a:cs typeface="Times New Roman"/>
                        </a:rPr>
                        <a:t>os indicadores de pessoas </a:t>
                      </a:r>
                      <a:r>
                        <a:rPr lang="pt-BR" sz="1600" dirty="0">
                          <a:latin typeface="Calibri"/>
                          <a:ea typeface="Calibri"/>
                          <a:cs typeface="Times New Roman"/>
                        </a:rPr>
                        <a:t>(o que mede, de quanto em quanto tempo e o que faz com essa medida).</a:t>
                      </a:r>
                    </a:p>
                  </a:txBody>
                  <a:tcPr marL="44450" marR="44450" marT="0" marB="0" anchor="ctr"/>
                </a:tc>
              </a:tr>
            </a:tbl>
          </a:graphicData>
        </a:graphic>
      </p:graphicFrame>
      <p:sp>
        <p:nvSpPr>
          <p:cNvPr id="68621" name="Título 1"/>
          <p:cNvSpPr>
            <a:spLocks noGrp="1"/>
          </p:cNvSpPr>
          <p:nvPr>
            <p:ph type="title"/>
          </p:nvPr>
        </p:nvSpPr>
        <p:spPr>
          <a:xfrm>
            <a:off x="642938" y="1214421"/>
            <a:ext cx="7920037" cy="981091"/>
          </a:xfrm>
        </p:spPr>
        <p:txBody>
          <a:bodyPr/>
          <a:lstStyle/>
          <a:p>
            <a:pPr algn="l"/>
            <a:r>
              <a:rPr lang="pt-BR" sz="2800" dirty="0" smtClean="0"/>
              <a:t>3.3 Geração de Valor</a:t>
            </a:r>
          </a:p>
        </p:txBody>
      </p:sp>
      <p:sp>
        <p:nvSpPr>
          <p:cNvPr id="7" name="Retângulo de cantos arredondados 6"/>
          <p:cNvSpPr/>
          <p:nvPr/>
        </p:nvSpPr>
        <p:spPr>
          <a:xfrm>
            <a:off x="357188" y="387350"/>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3. Resultados</a:t>
            </a:r>
          </a:p>
        </p:txBody>
      </p:sp>
      <p:sp>
        <p:nvSpPr>
          <p:cNvPr id="8" name="Espaço Reservado para Número de Slide 3"/>
          <p:cNvSpPr>
            <a:spLocks noGrp="1"/>
          </p:cNvSpPr>
          <p:nvPr>
            <p:ph type="sldNum" sz="quarter" idx="16"/>
          </p:nvPr>
        </p:nvSpPr>
        <p:spPr/>
        <p:txBody>
          <a:bodyPr/>
          <a:lstStyle/>
          <a:p>
            <a:pPr algn="r">
              <a:defRPr/>
            </a:pPr>
            <a:fld id="{A59588BF-14BE-415F-B205-D804BD61DB7D}" type="slidenum">
              <a:rPr lang="pt-BR" sz="1400" smtClean="0">
                <a:latin typeface="+mn-lt"/>
              </a:rPr>
              <a:pPr algn="r">
                <a:defRPr/>
              </a:pPr>
              <a:t>42</a:t>
            </a:fld>
            <a:endParaRPr lang="pt-BR" sz="1400" dirty="0">
              <a:latin typeface="+mn-lt"/>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tângulo de cantos arredondados 4">
            <a:hlinkClick r:id="rId2" action="ppaction://hlinkpres?slideindex=1&amp;slidetitle="/>
          </p:cNvPr>
          <p:cNvSpPr/>
          <p:nvPr/>
        </p:nvSpPr>
        <p:spPr>
          <a:xfrm>
            <a:off x="357188" y="2573338"/>
            <a:ext cx="8429625" cy="1000125"/>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Após a avaliação...</a:t>
            </a:r>
          </a:p>
        </p:txBody>
      </p:sp>
      <p:sp>
        <p:nvSpPr>
          <p:cNvPr id="7" name="Espaço Reservado para Número de Slide 3"/>
          <p:cNvSpPr>
            <a:spLocks noGrp="1"/>
          </p:cNvSpPr>
          <p:nvPr>
            <p:ph type="sldNum" sz="quarter" idx="16"/>
          </p:nvPr>
        </p:nvSpPr>
        <p:spPr/>
        <p:txBody>
          <a:bodyPr/>
          <a:lstStyle/>
          <a:p>
            <a:pPr algn="r">
              <a:defRPr/>
            </a:pPr>
            <a:fld id="{014ED645-6A39-430D-8B16-51982351224E}" type="slidenum">
              <a:rPr lang="pt-BR" sz="1400" smtClean="0">
                <a:latin typeface="+mn-lt"/>
              </a:rPr>
              <a:pPr algn="r">
                <a:defRPr/>
              </a:pPr>
              <a:t>43</a:t>
            </a:fld>
            <a:endParaRPr lang="pt-BR" sz="1400" dirty="0">
              <a:latin typeface="+mn-lt"/>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Espaço Reservado para Conteúdo 1"/>
          <p:cNvSpPr>
            <a:spLocks noGrp="1"/>
          </p:cNvSpPr>
          <p:nvPr>
            <p:ph idx="1"/>
          </p:nvPr>
        </p:nvSpPr>
        <p:spPr>
          <a:xfrm>
            <a:off x="250825" y="1844675"/>
            <a:ext cx="4105275" cy="2305050"/>
          </a:xfrm>
        </p:spPr>
        <p:txBody>
          <a:bodyPr/>
          <a:lstStyle/>
          <a:p>
            <a:pPr marL="900113" indent="-900113" algn="just" eaLnBrk="1" fontAlgn="auto" hangingPunct="1">
              <a:spcAft>
                <a:spcPts val="0"/>
              </a:spcAft>
              <a:buFont typeface="Arial" pitchFamily="34" charset="0"/>
              <a:buNone/>
              <a:defRPr/>
            </a:pPr>
            <a:r>
              <a:rPr lang="pt-BR" sz="2200" b="1" dirty="0" smtClean="0"/>
              <a:t>	</a:t>
            </a:r>
            <a:endParaRPr lang="pt-BR" sz="1600" b="1" dirty="0" smtClean="0"/>
          </a:p>
          <a:p>
            <a:pPr algn="just" eaLnBrk="1" fontAlgn="auto" hangingPunct="1">
              <a:spcAft>
                <a:spcPts val="0"/>
              </a:spcAft>
              <a:buFont typeface="Arial" pitchFamily="34" charset="0"/>
              <a:buChar char="•"/>
              <a:defRPr/>
            </a:pPr>
            <a:endParaRPr lang="pt-BR" sz="2200" dirty="0" smtClean="0"/>
          </a:p>
        </p:txBody>
      </p:sp>
      <p:sp>
        <p:nvSpPr>
          <p:cNvPr id="6" name="Retângulo de cantos arredondados 5"/>
          <p:cNvSpPr/>
          <p:nvPr/>
        </p:nvSpPr>
        <p:spPr>
          <a:xfrm>
            <a:off x="357188" y="339725"/>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Planejamento da Visita / </a:t>
            </a:r>
            <a:r>
              <a:rPr lang="pt-BR" sz="3600" b="1" dirty="0">
                <a:solidFill>
                  <a:schemeClr val="bg1"/>
                </a:solidFill>
                <a:effectLst>
                  <a:outerShdw blurRad="38100" dist="38100" dir="2700000" algn="tl">
                    <a:srgbClr val="000000">
                      <a:alpha val="43137"/>
                    </a:srgbClr>
                  </a:outerShdw>
                </a:effectLst>
                <a:cs typeface="DaunPenh" pitchFamily="2" charset="0"/>
              </a:rPr>
              <a:t>Verificação</a:t>
            </a:r>
          </a:p>
        </p:txBody>
      </p:sp>
      <p:sp>
        <p:nvSpPr>
          <p:cNvPr id="75780" name="CaixaDeTexto 6"/>
          <p:cNvSpPr txBox="1">
            <a:spLocks noChangeArrowheads="1"/>
          </p:cNvSpPr>
          <p:nvPr/>
        </p:nvSpPr>
        <p:spPr bwMode="auto">
          <a:xfrm>
            <a:off x="1187450" y="5949950"/>
            <a:ext cx="7129463" cy="830263"/>
          </a:xfrm>
          <a:prstGeom prst="rect">
            <a:avLst/>
          </a:prstGeom>
          <a:noFill/>
          <a:ln w="9525">
            <a:noFill/>
            <a:miter lim="800000"/>
            <a:headEnd/>
            <a:tailEnd/>
          </a:ln>
        </p:spPr>
        <p:txBody>
          <a:bodyPr>
            <a:spAutoFit/>
          </a:bodyPr>
          <a:lstStyle/>
          <a:p>
            <a:pPr algn="ctr"/>
            <a:r>
              <a:rPr lang="pt-BR" sz="1600" b="1" dirty="0">
                <a:solidFill>
                  <a:srgbClr val="FF0000"/>
                </a:solidFill>
              </a:rPr>
              <a:t>Obs</a:t>
            </a:r>
            <a:r>
              <a:rPr lang="pt-BR" sz="1600" dirty="0">
                <a:solidFill>
                  <a:srgbClr val="FF0000"/>
                </a:solidFill>
              </a:rPr>
              <a:t>.: o Verificador não alterará a pontuação dos avaliadores, apenas realizará o registro das informações conforme as evidências encontradas (comentários).</a:t>
            </a:r>
          </a:p>
        </p:txBody>
      </p:sp>
      <p:sp>
        <p:nvSpPr>
          <p:cNvPr id="8" name="CaixaDeTexto 7"/>
          <p:cNvSpPr txBox="1"/>
          <p:nvPr/>
        </p:nvSpPr>
        <p:spPr>
          <a:xfrm>
            <a:off x="539750" y="1714488"/>
            <a:ext cx="8220075" cy="4386262"/>
          </a:xfrm>
          <a:prstGeom prst="rect">
            <a:avLst/>
          </a:prstGeom>
          <a:noFill/>
        </p:spPr>
        <p:txBody>
          <a:bodyPr>
            <a:spAutoFit/>
          </a:bodyPr>
          <a:lstStyle/>
          <a:p>
            <a:pPr algn="just" fontAlgn="auto">
              <a:spcBef>
                <a:spcPts val="600"/>
              </a:spcBef>
              <a:spcAft>
                <a:spcPts val="0"/>
              </a:spcAft>
              <a:buFont typeface="Arial" pitchFamily="34" charset="0"/>
              <a:buNone/>
              <a:defRPr/>
            </a:pPr>
            <a:r>
              <a:rPr lang="pt-BR" sz="2400" dirty="0">
                <a:latin typeface="+mn-lt"/>
              </a:rPr>
              <a:t>O </a:t>
            </a:r>
            <a:r>
              <a:rPr lang="pt-BR" sz="2400" b="1" dirty="0">
                <a:latin typeface="+mn-lt"/>
              </a:rPr>
              <a:t>Verificador</a:t>
            </a:r>
            <a:r>
              <a:rPr lang="pt-BR" sz="2400" dirty="0">
                <a:latin typeface="+mn-lt"/>
              </a:rPr>
              <a:t> deve seguir o seguinte processo:</a:t>
            </a:r>
          </a:p>
          <a:p>
            <a:pPr algn="just" fontAlgn="auto">
              <a:spcBef>
                <a:spcPts val="600"/>
              </a:spcBef>
              <a:spcAft>
                <a:spcPts val="0"/>
              </a:spcAft>
              <a:buFont typeface="Arial" pitchFamily="34" charset="0"/>
              <a:buNone/>
              <a:defRPr/>
            </a:pPr>
            <a:endParaRPr lang="pt-BR" sz="2200" dirty="0">
              <a:latin typeface="+mn-lt"/>
            </a:endParaRPr>
          </a:p>
          <a:p>
            <a:pPr marL="803275" indent="-441325" algn="just" fontAlgn="auto">
              <a:spcAft>
                <a:spcPts val="0"/>
              </a:spcAft>
              <a:buFont typeface="Arial" pitchFamily="34" charset="0"/>
              <a:buBlip>
                <a:blip r:embed="rId2"/>
              </a:buBlip>
              <a:defRPr/>
            </a:pPr>
            <a:r>
              <a:rPr lang="pt-BR" sz="2200" dirty="0">
                <a:latin typeface="+mn-lt"/>
              </a:rPr>
              <a:t>Acessar </a:t>
            </a:r>
            <a:r>
              <a:rPr lang="pt-BR" sz="2200" dirty="0" smtClean="0">
                <a:latin typeface="+mn-lt"/>
              </a:rPr>
              <a:t>a </a:t>
            </a:r>
            <a:r>
              <a:rPr lang="pt-BR" sz="2200" b="1" dirty="0">
                <a:latin typeface="+mn-lt"/>
              </a:rPr>
              <a:t>área administrativa </a:t>
            </a:r>
            <a:r>
              <a:rPr lang="pt-BR" sz="2200" dirty="0">
                <a:latin typeface="+mn-lt"/>
              </a:rPr>
              <a:t>do Prêmio SEBRAE Mulher de Negócios;</a:t>
            </a:r>
          </a:p>
          <a:p>
            <a:pPr marL="803275" indent="-441325" algn="just" fontAlgn="auto">
              <a:spcBef>
                <a:spcPts val="600"/>
              </a:spcBef>
              <a:spcAft>
                <a:spcPts val="0"/>
              </a:spcAft>
              <a:buFontTx/>
              <a:buBlip>
                <a:blip r:embed="rId2"/>
              </a:buBlip>
              <a:defRPr/>
            </a:pPr>
            <a:r>
              <a:rPr lang="pt-BR" sz="2200" dirty="0">
                <a:latin typeface="+mn-lt"/>
              </a:rPr>
              <a:t>Analisar os </a:t>
            </a:r>
            <a:r>
              <a:rPr lang="pt-BR" sz="2200" b="1" dirty="0">
                <a:latin typeface="+mn-lt"/>
              </a:rPr>
              <a:t>tópicos de verificação</a:t>
            </a:r>
            <a:r>
              <a:rPr lang="pt-BR" sz="2200" dirty="0">
                <a:latin typeface="+mn-lt"/>
              </a:rPr>
              <a:t>;</a:t>
            </a:r>
          </a:p>
          <a:p>
            <a:pPr marL="803275" indent="-441325" algn="just" fontAlgn="auto">
              <a:spcBef>
                <a:spcPts val="600"/>
              </a:spcBef>
              <a:spcAft>
                <a:spcPts val="0"/>
              </a:spcAft>
              <a:buFontTx/>
              <a:buBlip>
                <a:blip r:embed="rId2"/>
              </a:buBlip>
              <a:defRPr/>
            </a:pPr>
            <a:r>
              <a:rPr lang="pt-BR" sz="2200" dirty="0">
                <a:latin typeface="+mn-lt"/>
              </a:rPr>
              <a:t>Planejar a </a:t>
            </a:r>
            <a:r>
              <a:rPr lang="pt-BR" sz="2200" b="1" dirty="0">
                <a:latin typeface="+mn-lt"/>
              </a:rPr>
              <a:t>visita</a:t>
            </a:r>
            <a:r>
              <a:rPr lang="pt-BR" sz="2200" dirty="0">
                <a:latin typeface="+mn-lt"/>
              </a:rPr>
              <a:t>, verificar o </a:t>
            </a:r>
            <a:r>
              <a:rPr lang="pt-BR" sz="2200" b="1" dirty="0">
                <a:latin typeface="+mn-lt"/>
              </a:rPr>
              <a:t>cronograma</a:t>
            </a:r>
            <a:r>
              <a:rPr lang="pt-BR" sz="2200" dirty="0">
                <a:latin typeface="+mn-lt"/>
              </a:rPr>
              <a:t> e elaborar a </a:t>
            </a:r>
            <a:r>
              <a:rPr lang="pt-BR" sz="2200" b="1" dirty="0">
                <a:latin typeface="+mn-lt"/>
              </a:rPr>
              <a:t>agenda</a:t>
            </a:r>
            <a:r>
              <a:rPr lang="pt-BR" sz="2200" dirty="0">
                <a:latin typeface="+mn-lt"/>
              </a:rPr>
              <a:t>;</a:t>
            </a:r>
          </a:p>
          <a:p>
            <a:pPr marL="803275" indent="-441325" algn="just" fontAlgn="auto">
              <a:spcBef>
                <a:spcPts val="600"/>
              </a:spcBef>
              <a:spcAft>
                <a:spcPts val="0"/>
              </a:spcAft>
              <a:buFont typeface="Arial" pitchFamily="34" charset="0"/>
              <a:buBlip>
                <a:blip r:embed="rId2"/>
              </a:buBlip>
              <a:defRPr/>
            </a:pPr>
            <a:r>
              <a:rPr lang="pt-BR" sz="2200" dirty="0">
                <a:latin typeface="+mn-lt"/>
              </a:rPr>
              <a:t>Imprimir e analisar o </a:t>
            </a:r>
            <a:r>
              <a:rPr lang="pt-BR" sz="2200" b="1" dirty="0">
                <a:latin typeface="+mn-lt"/>
              </a:rPr>
              <a:t>relato e as avaliações</a:t>
            </a:r>
            <a:r>
              <a:rPr lang="pt-BR" sz="2200" dirty="0">
                <a:latin typeface="+mn-lt"/>
              </a:rPr>
              <a:t>;</a:t>
            </a:r>
          </a:p>
          <a:p>
            <a:pPr marL="803275" indent="-441325" algn="just" fontAlgn="auto">
              <a:spcBef>
                <a:spcPts val="600"/>
              </a:spcBef>
              <a:spcAft>
                <a:spcPts val="0"/>
              </a:spcAft>
              <a:buFont typeface="Arial" pitchFamily="34" charset="0"/>
              <a:buBlip>
                <a:blip r:embed="rId2"/>
              </a:buBlip>
              <a:defRPr/>
            </a:pPr>
            <a:r>
              <a:rPr lang="pt-BR" sz="2200" dirty="0">
                <a:latin typeface="+mn-lt"/>
              </a:rPr>
              <a:t>Visitar </a:t>
            </a:r>
            <a:r>
              <a:rPr lang="pt-BR" sz="2200" dirty="0" smtClean="0"/>
              <a:t>a</a:t>
            </a:r>
            <a:r>
              <a:rPr lang="pt-BR" sz="2200" dirty="0" smtClean="0">
                <a:latin typeface="+mn-lt"/>
              </a:rPr>
              <a:t>s </a:t>
            </a:r>
            <a:r>
              <a:rPr lang="pt-BR" sz="2200" b="1" dirty="0">
                <a:latin typeface="+mn-lt"/>
              </a:rPr>
              <a:t>instalações;</a:t>
            </a:r>
          </a:p>
          <a:p>
            <a:pPr marL="803275" indent="-441325" algn="just" fontAlgn="auto">
              <a:spcBef>
                <a:spcPts val="600"/>
              </a:spcBef>
              <a:spcAft>
                <a:spcPts val="0"/>
              </a:spcAft>
              <a:buFont typeface="Arial" pitchFamily="34" charset="0"/>
              <a:buBlip>
                <a:blip r:embed="rId2"/>
              </a:buBlip>
              <a:defRPr/>
            </a:pPr>
            <a:r>
              <a:rPr lang="pt-BR" sz="2200" b="1" dirty="0">
                <a:latin typeface="+mn-lt"/>
              </a:rPr>
              <a:t>Elaborar os comentários </a:t>
            </a:r>
            <a:r>
              <a:rPr lang="pt-BR" sz="2200" dirty="0">
                <a:latin typeface="+mn-lt"/>
              </a:rPr>
              <a:t>de acordo com o anexo 5.6 do Manual</a:t>
            </a:r>
            <a:r>
              <a:rPr lang="pt-BR" sz="2200" b="1" dirty="0">
                <a:latin typeface="+mn-lt"/>
              </a:rPr>
              <a:t>.</a:t>
            </a:r>
            <a:endParaRPr lang="pt-BR" sz="2200" dirty="0">
              <a:latin typeface="+mn-lt"/>
            </a:endParaRPr>
          </a:p>
          <a:p>
            <a:pPr>
              <a:spcBef>
                <a:spcPts val="600"/>
              </a:spcBef>
              <a:defRPr/>
            </a:pPr>
            <a:endParaRPr lang="pt-BR" sz="2200" dirty="0">
              <a:latin typeface="+mn-lt"/>
            </a:endParaRPr>
          </a:p>
        </p:txBody>
      </p:sp>
      <p:sp>
        <p:nvSpPr>
          <p:cNvPr id="9" name="Espaço Reservado para Número de Slide 3"/>
          <p:cNvSpPr>
            <a:spLocks noGrp="1"/>
          </p:cNvSpPr>
          <p:nvPr>
            <p:ph type="sldNum" sz="quarter" idx="16"/>
          </p:nvPr>
        </p:nvSpPr>
        <p:spPr>
          <a:xfrm>
            <a:off x="6831013" y="6356350"/>
            <a:ext cx="2133600" cy="365125"/>
          </a:xfrm>
        </p:spPr>
        <p:txBody>
          <a:bodyPr/>
          <a:lstStyle/>
          <a:p>
            <a:pPr algn="r">
              <a:defRPr/>
            </a:pPr>
            <a:fld id="{85BB9B72-6B41-4A20-95E5-A31A523049C3}" type="slidenum">
              <a:rPr lang="pt-BR" sz="1400" smtClean="0">
                <a:latin typeface="+mn-lt"/>
              </a:rPr>
              <a:pPr algn="r">
                <a:defRPr/>
              </a:pPr>
              <a:t>44</a:t>
            </a:fld>
            <a:endParaRPr lang="pt-BR" sz="1400" dirty="0">
              <a:latin typeface="+mn-lt"/>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Espaço Reservado para Conteúdo 2"/>
          <p:cNvSpPr>
            <a:spLocks noGrp="1"/>
          </p:cNvSpPr>
          <p:nvPr>
            <p:ph idx="1"/>
          </p:nvPr>
        </p:nvSpPr>
        <p:spPr>
          <a:xfrm>
            <a:off x="2195513" y="6253163"/>
            <a:ext cx="4259262" cy="604837"/>
          </a:xfrm>
        </p:spPr>
        <p:txBody>
          <a:bodyPr/>
          <a:lstStyle/>
          <a:p>
            <a:pPr>
              <a:buFont typeface="Arial" charset="0"/>
              <a:buNone/>
            </a:pPr>
            <a:r>
              <a:rPr lang="pt-BR" sz="2400" b="1" smtClean="0">
                <a:solidFill>
                  <a:srgbClr val="FF0000"/>
                </a:solidFill>
              </a:rPr>
              <a:t>Tempo de Visita</a:t>
            </a:r>
            <a:r>
              <a:rPr lang="pt-BR" sz="2400" smtClean="0">
                <a:solidFill>
                  <a:srgbClr val="FF0000"/>
                </a:solidFill>
              </a:rPr>
              <a:t>: Máximo de 4h</a:t>
            </a:r>
          </a:p>
        </p:txBody>
      </p:sp>
      <p:sp>
        <p:nvSpPr>
          <p:cNvPr id="5" name="Retângulo de cantos arredondados 4"/>
          <p:cNvSpPr/>
          <p:nvPr/>
        </p:nvSpPr>
        <p:spPr>
          <a:xfrm>
            <a:off x="357188" y="339725"/>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Visita Técnica</a:t>
            </a:r>
          </a:p>
        </p:txBody>
      </p:sp>
      <p:pic>
        <p:nvPicPr>
          <p:cNvPr id="76804" name="Picture 4" descr="Imagem4"/>
          <p:cNvPicPr>
            <a:picLocks noChangeAspect="1" noChangeArrowheads="1"/>
          </p:cNvPicPr>
          <p:nvPr/>
        </p:nvPicPr>
        <p:blipFill>
          <a:blip r:embed="rId2" cstate="print"/>
          <a:srcRect l="33754"/>
          <a:stretch>
            <a:fillRect/>
          </a:stretch>
        </p:blipFill>
        <p:spPr bwMode="auto">
          <a:xfrm>
            <a:off x="5435600" y="1412875"/>
            <a:ext cx="2968625" cy="2024063"/>
          </a:xfrm>
          <a:prstGeom prst="rect">
            <a:avLst/>
          </a:prstGeom>
          <a:noFill/>
          <a:ln w="9525">
            <a:noFill/>
            <a:miter lim="800000"/>
            <a:headEnd/>
            <a:tailEnd/>
          </a:ln>
        </p:spPr>
      </p:pic>
      <p:sp>
        <p:nvSpPr>
          <p:cNvPr id="8" name="CaixaDeTexto 7"/>
          <p:cNvSpPr txBox="1"/>
          <p:nvPr/>
        </p:nvSpPr>
        <p:spPr>
          <a:xfrm>
            <a:off x="539750" y="1628775"/>
            <a:ext cx="3198813" cy="1477963"/>
          </a:xfrm>
          <a:prstGeom prst="rect">
            <a:avLst/>
          </a:prstGeom>
          <a:noFill/>
        </p:spPr>
        <p:txBody>
          <a:bodyPr wrap="none">
            <a:spAutoFit/>
          </a:bodyPr>
          <a:lstStyle/>
          <a:p>
            <a:pPr marL="342900" indent="-342900">
              <a:buFontTx/>
              <a:buBlip>
                <a:blip r:embed="rId3"/>
              </a:buBlip>
              <a:defRPr/>
            </a:pPr>
            <a:r>
              <a:rPr lang="pt-BR" sz="2400" dirty="0">
                <a:latin typeface="+mn-lt"/>
              </a:rPr>
              <a:t>Reunião de Abertura:</a:t>
            </a:r>
          </a:p>
          <a:p>
            <a:pPr marL="800100" lvl="1" indent="-342900">
              <a:defRPr/>
            </a:pPr>
            <a:r>
              <a:rPr lang="pt-BR" sz="2200" dirty="0">
                <a:latin typeface="+mn-lt"/>
              </a:rPr>
              <a:t>Apresentações</a:t>
            </a:r>
          </a:p>
          <a:p>
            <a:pPr marL="800100" lvl="1" indent="-342900">
              <a:defRPr/>
            </a:pPr>
            <a:r>
              <a:rPr lang="pt-BR" sz="2200" dirty="0">
                <a:latin typeface="+mn-lt"/>
              </a:rPr>
              <a:t>Metodologia da Visita</a:t>
            </a:r>
          </a:p>
          <a:p>
            <a:pPr marL="800100" lvl="1" indent="-342900">
              <a:defRPr/>
            </a:pPr>
            <a:r>
              <a:rPr lang="pt-BR" sz="2200" dirty="0">
                <a:latin typeface="+mn-lt"/>
              </a:rPr>
              <a:t>Agenda planejada</a:t>
            </a:r>
          </a:p>
        </p:txBody>
      </p:sp>
      <p:sp>
        <p:nvSpPr>
          <p:cNvPr id="9" name="CaixaDeTexto 8"/>
          <p:cNvSpPr txBox="1"/>
          <p:nvPr/>
        </p:nvSpPr>
        <p:spPr>
          <a:xfrm>
            <a:off x="1331913" y="3573463"/>
            <a:ext cx="7561262" cy="2954337"/>
          </a:xfrm>
          <a:prstGeom prst="rect">
            <a:avLst/>
          </a:prstGeom>
          <a:noFill/>
        </p:spPr>
        <p:txBody>
          <a:bodyPr>
            <a:spAutoFit/>
          </a:bodyPr>
          <a:lstStyle/>
          <a:p>
            <a:pPr marL="342900" indent="-342900">
              <a:buFontTx/>
              <a:buBlip>
                <a:blip r:embed="rId3"/>
              </a:buBlip>
              <a:defRPr/>
            </a:pPr>
            <a:r>
              <a:rPr lang="pt-BR" sz="2400" dirty="0">
                <a:latin typeface="+mn-lt"/>
              </a:rPr>
              <a:t>Validação das Informações:</a:t>
            </a:r>
          </a:p>
          <a:p>
            <a:pPr marL="800100" lvl="1" indent="-342900">
              <a:defRPr/>
            </a:pPr>
            <a:r>
              <a:rPr lang="pt-BR" sz="2200" dirty="0">
                <a:latin typeface="+mn-lt"/>
              </a:rPr>
              <a:t>Utilizar o</a:t>
            </a:r>
            <a:r>
              <a:rPr lang="pt-BR" sz="2400" dirty="0">
                <a:latin typeface="+mn-lt"/>
              </a:rPr>
              <a:t> </a:t>
            </a:r>
            <a:r>
              <a:rPr lang="pt-BR" sz="2200" dirty="0">
                <a:latin typeface="+mn-lt"/>
              </a:rPr>
              <a:t>Instrumento de Verificação (anexo 5.6)</a:t>
            </a:r>
          </a:p>
          <a:p>
            <a:pPr marL="800100" lvl="1" indent="-342900">
              <a:defRPr/>
            </a:pPr>
            <a:r>
              <a:rPr lang="pt-BR" sz="2200" dirty="0">
                <a:latin typeface="+mn-lt"/>
              </a:rPr>
              <a:t>Preenchimento dos comentários em cada sub-critério</a:t>
            </a:r>
          </a:p>
          <a:p>
            <a:pPr marL="450850" lvl="1" indent="6350">
              <a:defRPr/>
            </a:pPr>
            <a:r>
              <a:rPr lang="pt-BR" sz="2200" dirty="0">
                <a:latin typeface="+mn-lt"/>
              </a:rPr>
              <a:t>Caso haja alteração da avaliação, descrever a justificativa para a Comissão Julgadora</a:t>
            </a:r>
          </a:p>
          <a:p>
            <a:pPr marL="342900" indent="-342900">
              <a:defRPr/>
            </a:pPr>
            <a:r>
              <a:rPr lang="pt-BR" sz="2400" dirty="0">
                <a:latin typeface="+mn-lt"/>
              </a:rPr>
              <a:t>	</a:t>
            </a:r>
          </a:p>
          <a:p>
            <a:pPr marL="342900" indent="-342900">
              <a:buFontTx/>
              <a:buBlip>
                <a:blip r:embed="rId3"/>
              </a:buBlip>
              <a:defRPr/>
            </a:pPr>
            <a:r>
              <a:rPr lang="pt-BR" sz="2400" dirty="0">
                <a:latin typeface="+mn-lt"/>
              </a:rPr>
              <a:t>Reunião de Encerramento</a:t>
            </a:r>
          </a:p>
          <a:p>
            <a:pPr>
              <a:defRPr/>
            </a:pPr>
            <a:endParaRPr lang="pt-BR" sz="2400" dirty="0">
              <a:latin typeface="+mn-lt"/>
            </a:endParaRPr>
          </a:p>
        </p:txBody>
      </p:sp>
      <p:sp>
        <p:nvSpPr>
          <p:cNvPr id="10" name="Espaço Reservado para Número de Slide 3"/>
          <p:cNvSpPr>
            <a:spLocks noGrp="1"/>
          </p:cNvSpPr>
          <p:nvPr>
            <p:ph type="sldNum" sz="quarter" idx="16"/>
          </p:nvPr>
        </p:nvSpPr>
        <p:spPr/>
        <p:txBody>
          <a:bodyPr/>
          <a:lstStyle/>
          <a:p>
            <a:pPr algn="r">
              <a:defRPr/>
            </a:pPr>
            <a:fld id="{3A1611E4-FD7F-443F-884E-69059DB66E0B}" type="slidenum">
              <a:rPr lang="pt-BR" sz="1400" smtClean="0">
                <a:latin typeface="+mn-lt"/>
              </a:rPr>
              <a:pPr algn="r">
                <a:defRPr/>
              </a:pPr>
              <a:t>45</a:t>
            </a:fld>
            <a:endParaRPr lang="pt-BR" sz="1400" dirty="0">
              <a:latin typeface="+mn-lt"/>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tângulo de cantos arredondados 4"/>
          <p:cNvSpPr/>
          <p:nvPr/>
        </p:nvSpPr>
        <p:spPr>
          <a:xfrm>
            <a:off x="357188" y="339725"/>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Dicas...</a:t>
            </a:r>
          </a:p>
        </p:txBody>
      </p:sp>
      <p:sp>
        <p:nvSpPr>
          <p:cNvPr id="6" name="CaixaDeTexto 5"/>
          <p:cNvSpPr txBox="1"/>
          <p:nvPr/>
        </p:nvSpPr>
        <p:spPr>
          <a:xfrm>
            <a:off x="971550" y="1268413"/>
            <a:ext cx="7704138" cy="5591175"/>
          </a:xfrm>
          <a:prstGeom prst="rect">
            <a:avLst/>
          </a:prstGeom>
          <a:noFill/>
        </p:spPr>
        <p:txBody>
          <a:bodyPr>
            <a:spAutoFit/>
          </a:bodyPr>
          <a:lstStyle/>
          <a:p>
            <a:pPr>
              <a:spcBef>
                <a:spcPts val="200"/>
              </a:spcBef>
              <a:spcAft>
                <a:spcPts val="200"/>
              </a:spcAft>
              <a:buFontTx/>
              <a:buBlip>
                <a:blip r:embed="rId2"/>
              </a:buBlip>
              <a:defRPr/>
            </a:pPr>
            <a:r>
              <a:rPr lang="pt-BR" dirty="0">
                <a:latin typeface="+mn-lt"/>
              </a:rPr>
              <a:t> Não levar câmera para o local nem se deixar filmar ou fotografar;</a:t>
            </a:r>
          </a:p>
          <a:p>
            <a:pPr>
              <a:spcBef>
                <a:spcPts val="200"/>
              </a:spcBef>
              <a:spcAft>
                <a:spcPts val="200"/>
              </a:spcAft>
              <a:buFontTx/>
              <a:buBlip>
                <a:blip r:embed="rId2"/>
              </a:buBlip>
              <a:defRPr/>
            </a:pPr>
            <a:r>
              <a:rPr lang="pt-BR" dirty="0">
                <a:latin typeface="+mn-lt"/>
              </a:rPr>
              <a:t> Não levar gravador;</a:t>
            </a:r>
          </a:p>
          <a:p>
            <a:pPr>
              <a:spcBef>
                <a:spcPts val="200"/>
              </a:spcBef>
              <a:spcAft>
                <a:spcPts val="200"/>
              </a:spcAft>
              <a:buFontTx/>
              <a:buBlip>
                <a:blip r:embed="rId2"/>
              </a:buBlip>
              <a:defRPr/>
            </a:pPr>
            <a:r>
              <a:rPr lang="pt-BR" dirty="0">
                <a:latin typeface="+mn-lt"/>
              </a:rPr>
              <a:t> Não aceitar presentes, brindes ou vantagens de qualquer sorte;</a:t>
            </a:r>
          </a:p>
          <a:p>
            <a:pPr>
              <a:spcBef>
                <a:spcPts val="200"/>
              </a:spcBef>
              <a:spcAft>
                <a:spcPts val="200"/>
              </a:spcAft>
              <a:buFontTx/>
              <a:buBlip>
                <a:blip r:embed="rId2"/>
              </a:buBlip>
              <a:defRPr/>
            </a:pPr>
            <a:r>
              <a:rPr lang="pt-BR" dirty="0">
                <a:latin typeface="+mn-lt"/>
              </a:rPr>
              <a:t> Não levar membros de sua família ou amigos para o hotel onde permanecerá durante a visita;</a:t>
            </a:r>
          </a:p>
          <a:p>
            <a:pPr>
              <a:spcBef>
                <a:spcPts val="200"/>
              </a:spcBef>
              <a:spcAft>
                <a:spcPts val="200"/>
              </a:spcAft>
              <a:buFontTx/>
              <a:buBlip>
                <a:blip r:embed="rId2"/>
              </a:buBlip>
              <a:defRPr/>
            </a:pPr>
            <a:r>
              <a:rPr lang="pt-BR" dirty="0">
                <a:latin typeface="+mn-lt"/>
              </a:rPr>
              <a:t> Ser pontual nos compromissos;</a:t>
            </a:r>
          </a:p>
          <a:p>
            <a:pPr>
              <a:spcBef>
                <a:spcPts val="200"/>
              </a:spcBef>
              <a:spcAft>
                <a:spcPts val="200"/>
              </a:spcAft>
              <a:buFontTx/>
              <a:buBlip>
                <a:blip r:embed="rId2"/>
              </a:buBlip>
              <a:defRPr/>
            </a:pPr>
            <a:r>
              <a:rPr lang="pt-BR" dirty="0">
                <a:latin typeface="+mn-lt"/>
              </a:rPr>
              <a:t> Estar consciente de ser um convidado. Ser educado, atencioso, amável e profissional;</a:t>
            </a:r>
          </a:p>
          <a:p>
            <a:pPr>
              <a:spcBef>
                <a:spcPts val="200"/>
              </a:spcBef>
              <a:spcAft>
                <a:spcPts val="200"/>
              </a:spcAft>
              <a:buFontTx/>
              <a:buBlip>
                <a:blip r:embed="rId2"/>
              </a:buBlip>
              <a:defRPr/>
            </a:pPr>
            <a:r>
              <a:rPr lang="pt-BR" dirty="0">
                <a:latin typeface="+mn-lt"/>
              </a:rPr>
              <a:t> Cumprir a agenda e cobrir todos os tópicos de verificação com flexibilidade. É vital que a candidata classificada sinta que teve oportunidade de “contar sua história”;</a:t>
            </a:r>
          </a:p>
          <a:p>
            <a:pPr>
              <a:spcBef>
                <a:spcPts val="200"/>
              </a:spcBef>
              <a:spcAft>
                <a:spcPts val="200"/>
              </a:spcAft>
              <a:buFontTx/>
              <a:buBlip>
                <a:blip r:embed="rId2"/>
              </a:buBlip>
              <a:defRPr/>
            </a:pPr>
            <a:r>
              <a:rPr lang="pt-BR" dirty="0">
                <a:latin typeface="+mn-lt"/>
              </a:rPr>
              <a:t> Valorizar mais as verificações “in loco” (o gerente diz como deve ser feito, o executor diz como é feito);</a:t>
            </a:r>
          </a:p>
          <a:p>
            <a:pPr>
              <a:spcBef>
                <a:spcPts val="200"/>
              </a:spcBef>
              <a:spcAft>
                <a:spcPts val="200"/>
              </a:spcAft>
              <a:buFontTx/>
              <a:buBlip>
                <a:blip r:embed="rId2"/>
              </a:buBlip>
              <a:defRPr/>
            </a:pPr>
            <a:r>
              <a:rPr lang="pt-BR" dirty="0">
                <a:latin typeface="+mn-lt"/>
              </a:rPr>
              <a:t> Procurar obter privacidade para entrevistar os colaboradores;</a:t>
            </a:r>
          </a:p>
          <a:p>
            <a:pPr>
              <a:spcBef>
                <a:spcPts val="200"/>
              </a:spcBef>
              <a:spcAft>
                <a:spcPts val="200"/>
              </a:spcAft>
              <a:buFontTx/>
              <a:buBlip>
                <a:blip r:embed="rId2"/>
              </a:buBlip>
              <a:defRPr/>
            </a:pPr>
            <a:r>
              <a:rPr lang="pt-BR" dirty="0">
                <a:latin typeface="+mn-lt"/>
              </a:rPr>
              <a:t> Não levar material das candidatas como relatórios, documentação, entre outros para análise fora da instalação, durante o período da visita;</a:t>
            </a:r>
          </a:p>
          <a:p>
            <a:pPr>
              <a:spcBef>
                <a:spcPts val="200"/>
              </a:spcBef>
              <a:spcAft>
                <a:spcPts val="200"/>
              </a:spcAft>
              <a:buFontTx/>
              <a:buBlip>
                <a:blip r:embed="rId2"/>
              </a:buBlip>
              <a:defRPr/>
            </a:pPr>
            <a:r>
              <a:rPr lang="pt-BR" dirty="0">
                <a:latin typeface="+mn-lt"/>
              </a:rPr>
              <a:t> Cumprimentar e agradecer cada entrevistado e a candidata ao final da visita, pela cooperação em esclarecer dúvidas.</a:t>
            </a:r>
          </a:p>
        </p:txBody>
      </p:sp>
      <p:sp>
        <p:nvSpPr>
          <p:cNvPr id="7" name="Espaço Reservado para Número de Slide 3"/>
          <p:cNvSpPr>
            <a:spLocks noGrp="1"/>
          </p:cNvSpPr>
          <p:nvPr>
            <p:ph type="sldNum" sz="quarter" idx="16"/>
          </p:nvPr>
        </p:nvSpPr>
        <p:spPr>
          <a:xfrm>
            <a:off x="6902450" y="6356350"/>
            <a:ext cx="2133600" cy="365125"/>
          </a:xfrm>
        </p:spPr>
        <p:txBody>
          <a:bodyPr/>
          <a:lstStyle/>
          <a:p>
            <a:pPr algn="r">
              <a:defRPr/>
            </a:pPr>
            <a:fld id="{A86E1627-A0AD-490E-AAE2-199B9C7CBCAF}" type="slidenum">
              <a:rPr lang="pt-BR" sz="1400" smtClean="0">
                <a:latin typeface="+mn-lt"/>
              </a:rPr>
              <a:pPr algn="r">
                <a:defRPr/>
              </a:pPr>
              <a:t>46</a:t>
            </a:fld>
            <a:endParaRPr lang="pt-BR" sz="1400" dirty="0">
              <a:latin typeface="+mn-lt"/>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6"/>
          </p:nvPr>
        </p:nvSpPr>
        <p:spPr/>
        <p:txBody>
          <a:bodyPr/>
          <a:lstStyle/>
          <a:p>
            <a:pPr algn="r">
              <a:defRPr/>
            </a:pPr>
            <a:fld id="{BFAA4CEA-B24E-48FF-A9E2-A0D704AD79CC}" type="slidenum">
              <a:rPr lang="pt-BR" sz="1400" smtClean="0">
                <a:latin typeface="+mn-lt"/>
              </a:rPr>
              <a:pPr algn="r">
                <a:defRPr/>
              </a:pPr>
              <a:t>47</a:t>
            </a:fld>
            <a:endParaRPr lang="pt-BR" sz="1400" dirty="0">
              <a:latin typeface="+mn-lt"/>
            </a:endParaRPr>
          </a:p>
        </p:txBody>
      </p:sp>
      <p:sp>
        <p:nvSpPr>
          <p:cNvPr id="5" name="Retângulo de cantos arredondados 4"/>
          <p:cNvSpPr/>
          <p:nvPr/>
        </p:nvSpPr>
        <p:spPr>
          <a:xfrm>
            <a:off x="357188" y="214290"/>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Instrumento de Verificação</a:t>
            </a:r>
          </a:p>
        </p:txBody>
      </p:sp>
      <p:sp>
        <p:nvSpPr>
          <p:cNvPr id="7" name="CaixaDeTexto 6"/>
          <p:cNvSpPr txBox="1"/>
          <p:nvPr/>
        </p:nvSpPr>
        <p:spPr>
          <a:xfrm>
            <a:off x="357158" y="1285860"/>
            <a:ext cx="8429684" cy="1200329"/>
          </a:xfrm>
          <a:prstGeom prst="rect">
            <a:avLst/>
          </a:prstGeom>
          <a:noFill/>
        </p:spPr>
        <p:txBody>
          <a:bodyPr wrap="square">
            <a:spAutoFit/>
          </a:bodyPr>
          <a:lstStyle/>
          <a:p>
            <a:pPr algn="just" fontAlgn="auto">
              <a:spcBef>
                <a:spcPts val="600"/>
              </a:spcBef>
              <a:spcAft>
                <a:spcPts val="0"/>
              </a:spcAft>
              <a:buFont typeface="Arial" pitchFamily="34" charset="0"/>
              <a:buNone/>
              <a:defRPr/>
            </a:pPr>
            <a:r>
              <a:rPr lang="pt-BR" sz="2400" dirty="0">
                <a:latin typeface="+mn-lt"/>
              </a:rPr>
              <a:t>É composto por um </a:t>
            </a:r>
            <a:r>
              <a:rPr lang="pt-BR" sz="2400" i="1" dirty="0" err="1">
                <a:latin typeface="+mn-lt"/>
              </a:rPr>
              <a:t>check</a:t>
            </a:r>
            <a:r>
              <a:rPr lang="pt-BR" sz="2400" i="1" dirty="0">
                <a:latin typeface="+mn-lt"/>
              </a:rPr>
              <a:t> </a:t>
            </a:r>
            <a:r>
              <a:rPr lang="pt-BR" sz="2400" i="1" dirty="0" err="1">
                <a:latin typeface="+mn-lt"/>
              </a:rPr>
              <a:t>list</a:t>
            </a:r>
            <a:r>
              <a:rPr lang="pt-BR" sz="2400" i="1" dirty="0">
                <a:latin typeface="+mn-lt"/>
              </a:rPr>
              <a:t> </a:t>
            </a:r>
            <a:r>
              <a:rPr lang="pt-BR" sz="2400" dirty="0">
                <a:latin typeface="+mn-lt"/>
              </a:rPr>
              <a:t>(Tópicos de Verificação), onde o verificador é direcionado para as perguntas e busca das evidências.</a:t>
            </a:r>
            <a:endParaRPr lang="pt-BR" sz="2200" dirty="0">
              <a:latin typeface="+mn-lt"/>
            </a:endParaRPr>
          </a:p>
        </p:txBody>
      </p:sp>
      <p:sp>
        <p:nvSpPr>
          <p:cNvPr id="9" name="Seta para baixo 8"/>
          <p:cNvSpPr/>
          <p:nvPr/>
        </p:nvSpPr>
        <p:spPr>
          <a:xfrm>
            <a:off x="6143636" y="2143116"/>
            <a:ext cx="431800" cy="360362"/>
          </a:xfrm>
          <a:prstGeom prst="down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 name="CaixaDeTexto 9"/>
          <p:cNvSpPr txBox="1"/>
          <p:nvPr/>
        </p:nvSpPr>
        <p:spPr>
          <a:xfrm>
            <a:off x="500034" y="5143512"/>
            <a:ext cx="8286807" cy="1523494"/>
          </a:xfrm>
          <a:prstGeom prst="rect">
            <a:avLst/>
          </a:prstGeom>
          <a:noFill/>
        </p:spPr>
        <p:txBody>
          <a:bodyPr wrap="square">
            <a:spAutoFit/>
          </a:bodyPr>
          <a:lstStyle/>
          <a:p>
            <a:pPr algn="ctr">
              <a:spcBef>
                <a:spcPts val="600"/>
              </a:spcBef>
              <a:defRPr/>
            </a:pPr>
            <a:r>
              <a:rPr lang="pt-BR" sz="2000" b="1" dirty="0" smtClean="0">
                <a:solidFill>
                  <a:srgbClr val="FF0000"/>
                </a:solidFill>
              </a:rPr>
              <a:t>TODOS OS COMENTÁRIOS SERVIRÃO DE INSUMO PARA A COMISSÃO JULGADORA ESTADUAL E NACIONAL, CASO A EMPRESA CHEGUE NESTA FASE.</a:t>
            </a:r>
            <a:endParaRPr lang="pt-BR" sz="2000" dirty="0" smtClean="0"/>
          </a:p>
          <a:p>
            <a:pPr algn="ctr" fontAlgn="auto">
              <a:spcBef>
                <a:spcPts val="600"/>
              </a:spcBef>
              <a:spcAft>
                <a:spcPts val="0"/>
              </a:spcAft>
              <a:buFont typeface="Arial" pitchFamily="34" charset="0"/>
              <a:buNone/>
              <a:defRPr/>
            </a:pPr>
            <a:r>
              <a:rPr lang="pt-BR" sz="2400" dirty="0" smtClean="0">
                <a:latin typeface="+mn-lt"/>
              </a:rPr>
              <a:t>Há</a:t>
            </a:r>
            <a:r>
              <a:rPr lang="pt-BR" sz="2400" dirty="0">
                <a:latin typeface="+mn-lt"/>
              </a:rPr>
              <a:t>, também, uma </a:t>
            </a:r>
            <a:r>
              <a:rPr lang="pt-BR" sz="2400" b="1" dirty="0">
                <a:latin typeface="+mn-lt"/>
              </a:rPr>
              <a:t>lista de PF e </a:t>
            </a:r>
            <a:r>
              <a:rPr lang="pt-BR" sz="2400" b="1" dirty="0" smtClean="0">
                <a:latin typeface="+mn-lt"/>
              </a:rPr>
              <a:t>OM</a:t>
            </a:r>
            <a:r>
              <a:rPr lang="pt-BR" sz="2400" b="1" dirty="0" smtClean="0"/>
              <a:t> </a:t>
            </a:r>
            <a:r>
              <a:rPr lang="pt-BR" sz="2400" dirty="0" smtClean="0"/>
              <a:t>a ser preenchida</a:t>
            </a:r>
            <a:r>
              <a:rPr lang="pt-BR" sz="2400" b="1" dirty="0" smtClean="0"/>
              <a:t> + </a:t>
            </a:r>
            <a:r>
              <a:rPr lang="pt-BR" sz="2400" dirty="0" smtClean="0">
                <a:latin typeface="+mn-lt"/>
              </a:rPr>
              <a:t> </a:t>
            </a:r>
            <a:r>
              <a:rPr lang="pt-BR" sz="2400" b="1" dirty="0">
                <a:latin typeface="+mn-lt"/>
              </a:rPr>
              <a:t>Comentários Gerais </a:t>
            </a:r>
            <a:r>
              <a:rPr lang="pt-BR" sz="2400" dirty="0">
                <a:latin typeface="+mn-lt"/>
              </a:rPr>
              <a:t>para a Comissão Julgadora.</a:t>
            </a:r>
            <a:endParaRPr lang="pt-BR" sz="2200" dirty="0">
              <a:latin typeface="+mn-lt"/>
            </a:endParaRPr>
          </a:p>
        </p:txBody>
      </p:sp>
      <p:graphicFrame>
        <p:nvGraphicFramePr>
          <p:cNvPr id="11" name="Tabela 10"/>
          <p:cNvGraphicFramePr>
            <a:graphicFrameLocks noGrp="1"/>
          </p:cNvGraphicFramePr>
          <p:nvPr/>
        </p:nvGraphicFramePr>
        <p:xfrm>
          <a:off x="642910" y="2500306"/>
          <a:ext cx="7929618" cy="2602884"/>
        </p:xfrm>
        <a:graphic>
          <a:graphicData uri="http://schemas.openxmlformats.org/drawingml/2006/table">
            <a:tbl>
              <a:tblPr/>
              <a:tblGrid>
                <a:gridCol w="2428892"/>
                <a:gridCol w="5500726"/>
              </a:tblGrid>
              <a:tr h="250532">
                <a:tc>
                  <a:txBody>
                    <a:bodyPr/>
                    <a:lstStyle/>
                    <a:p>
                      <a:pPr algn="ctr">
                        <a:lnSpc>
                          <a:spcPct val="115000"/>
                        </a:lnSpc>
                        <a:spcAft>
                          <a:spcPts val="0"/>
                        </a:spcAft>
                      </a:pPr>
                      <a:r>
                        <a:rPr lang="pt-BR" sz="1600" b="1" dirty="0" smtClean="0">
                          <a:latin typeface="Calibri"/>
                          <a:ea typeface="Calibri"/>
                          <a:cs typeface="Times New Roman"/>
                        </a:rPr>
                        <a:t>ITENS (2.2)</a:t>
                      </a:r>
                      <a:endParaRPr lang="pt-BR" sz="1600" dirty="0">
                        <a:latin typeface="Calibri"/>
                        <a:ea typeface="Calibri"/>
                        <a:cs typeface="Times New Roman"/>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ct val="115000"/>
                        </a:lnSpc>
                        <a:spcAft>
                          <a:spcPts val="0"/>
                        </a:spcAft>
                      </a:pPr>
                      <a:r>
                        <a:rPr lang="pt-BR" sz="1600" b="1" dirty="0">
                          <a:latin typeface="Calibri"/>
                          <a:ea typeface="Calibri"/>
                          <a:cs typeface="Times New Roman"/>
                        </a:rPr>
                        <a:t>TÓPICOS DE VERIFICAÇÃO</a:t>
                      </a:r>
                      <a:endParaRPr lang="pt-BR" sz="1600" dirty="0">
                        <a:latin typeface="Calibri"/>
                        <a:ea typeface="Calibri"/>
                        <a:cs typeface="Times New Roman"/>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r>
              <a:tr h="1315073">
                <a:tc>
                  <a:txBody>
                    <a:bodyPr/>
                    <a:lstStyle/>
                    <a:p>
                      <a:pPr marL="342900" lvl="0" indent="-342900">
                        <a:lnSpc>
                          <a:spcPct val="115000"/>
                        </a:lnSpc>
                        <a:spcAft>
                          <a:spcPts val="0"/>
                        </a:spcAft>
                        <a:buFont typeface="+mj-lt"/>
                        <a:buAutoNum type="alphaUcPeriod"/>
                        <a:tabLst>
                          <a:tab pos="180340" algn="l"/>
                        </a:tabLst>
                      </a:pPr>
                      <a:r>
                        <a:rPr lang="pt-BR" sz="1400" dirty="0">
                          <a:latin typeface="Calibri"/>
                          <a:ea typeface="Calibri"/>
                          <a:cs typeface="Arial"/>
                        </a:rPr>
                        <a:t>Tem processos definidos para realizar a gestão de seu negócio?</a:t>
                      </a:r>
                      <a:endParaRPr lang="pt-BR" sz="1400" dirty="0">
                        <a:latin typeface="Calibri"/>
                        <a:ea typeface="Calibri"/>
                        <a:cs typeface="Times New Roman"/>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pt-BR" sz="1400" dirty="0">
                          <a:latin typeface="Calibri"/>
                          <a:ea typeface="Calibri"/>
                          <a:cs typeface="Times New Roman"/>
                        </a:rPr>
                        <a:t>- Verificar as normas, fluxos e rotinas escritas das atividades desenvolvidas no Negócio.</a:t>
                      </a:r>
                    </a:p>
                    <a:p>
                      <a:pPr algn="just">
                        <a:lnSpc>
                          <a:spcPct val="115000"/>
                        </a:lnSpc>
                        <a:spcAft>
                          <a:spcPts val="0"/>
                        </a:spcAft>
                      </a:pPr>
                      <a:r>
                        <a:rPr lang="pt-BR" sz="1400" dirty="0">
                          <a:latin typeface="Calibri"/>
                          <a:ea typeface="Calibri"/>
                          <a:cs typeface="Times New Roman"/>
                        </a:rPr>
                        <a:t>- Verificar como controla as atividades desenvolvidas controle deve estar escrito (podem ser planilhas, atas de reuniões, livros de anotações, agendas, entre outros).</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6667">
                <a:tc>
                  <a:txBody>
                    <a:bodyPr/>
                    <a:lstStyle/>
                    <a:p>
                      <a:pPr algn="just">
                        <a:lnSpc>
                          <a:spcPct val="115000"/>
                        </a:lnSpc>
                        <a:spcAft>
                          <a:spcPts val="0"/>
                        </a:spcAft>
                      </a:pPr>
                      <a:r>
                        <a:rPr lang="pt-BR" sz="1400">
                          <a:latin typeface="Calibri"/>
                          <a:ea typeface="Calibri"/>
                          <a:cs typeface="Times New Roman"/>
                        </a:rPr>
                        <a:t>B. </a:t>
                      </a:r>
                      <a:r>
                        <a:rPr lang="pt-BR" sz="1400">
                          <a:latin typeface="Calibri"/>
                          <a:ea typeface="Calibri"/>
                          <a:cs typeface="Arial"/>
                        </a:rPr>
                        <a:t>Demonstra que gerencia os seus recursos financeiros?</a:t>
                      </a:r>
                      <a:endParaRPr lang="pt-BR" sz="1400">
                        <a:latin typeface="Calibri"/>
                        <a:ea typeface="Calibri"/>
                        <a:cs typeface="Times New Roman"/>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pt-BR" sz="1400" dirty="0">
                          <a:latin typeface="Calibri"/>
                          <a:ea typeface="Calibri"/>
                          <a:cs typeface="Times New Roman"/>
                        </a:rPr>
                        <a:t>- Verificar o orçamento do Negócio. O Orçamento deve conter informações sobre as previsões de recursos, entradas e saídas de dinheiro.</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532">
                <a:tc gridSpan="2">
                  <a:txBody>
                    <a:bodyPr/>
                    <a:lstStyle/>
                    <a:p>
                      <a:pPr>
                        <a:lnSpc>
                          <a:spcPct val="115000"/>
                        </a:lnSpc>
                        <a:spcAft>
                          <a:spcPts val="0"/>
                        </a:spcAft>
                      </a:pPr>
                      <a:r>
                        <a:rPr lang="pt-BR" sz="1400" b="1" dirty="0">
                          <a:latin typeface="Calibri"/>
                          <a:ea typeface="Calibri"/>
                          <a:cs typeface="Times New Roman"/>
                        </a:rPr>
                        <a:t>Comentários</a:t>
                      </a:r>
                      <a:r>
                        <a:rPr lang="pt-BR" sz="1400" b="1" dirty="0" smtClean="0">
                          <a:latin typeface="Calibri"/>
                          <a:ea typeface="Calibri"/>
                          <a:cs typeface="Times New Roman"/>
                        </a:rPr>
                        <a:t>:</a:t>
                      </a:r>
                    </a:p>
                    <a:p>
                      <a:pPr>
                        <a:lnSpc>
                          <a:spcPct val="115000"/>
                        </a:lnSpc>
                        <a:spcAft>
                          <a:spcPts val="0"/>
                        </a:spcAft>
                      </a:pPr>
                      <a:endParaRPr lang="pt-BR" sz="1400" dirty="0">
                        <a:latin typeface="Calibri"/>
                        <a:ea typeface="Calibri"/>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pt-B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grpId="0" nodeType="clickEffect">
                                  <p:stCondLst>
                                    <p:cond delay="0"/>
                                  </p:stCondLst>
                                  <p:childTnLst>
                                    <p:animScale>
                                      <p:cBhvr>
                                        <p:cTn id="11" dur="2000" fill="hold"/>
                                        <p:tgtEl>
                                          <p:spTgt spid="9"/>
                                        </p:tgtEl>
                                      </p:cBhvr>
                                      <p:by x="150000" y="150000"/>
                                    </p:animScale>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ox(in)">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tângulo de cantos arredondados 5"/>
          <p:cNvSpPr/>
          <p:nvPr/>
        </p:nvSpPr>
        <p:spPr>
          <a:xfrm>
            <a:off x="357188" y="142852"/>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err="1" smtClean="0">
                <a:solidFill>
                  <a:schemeClr val="bg1"/>
                </a:solidFill>
                <a:effectLst>
                  <a:outerShdw blurRad="38100" dist="38100" dir="2700000" algn="tl">
                    <a:srgbClr val="000000">
                      <a:alpha val="43137"/>
                    </a:srgbClr>
                  </a:outerShdw>
                </a:effectLst>
                <a:cs typeface="DaunPenh" pitchFamily="2" charset="0"/>
              </a:rPr>
              <a:t>PFs</a:t>
            </a:r>
            <a:r>
              <a:rPr lang="pt-BR" sz="4400" b="1" dirty="0" smtClean="0">
                <a:solidFill>
                  <a:schemeClr val="bg1"/>
                </a:solidFill>
                <a:effectLst>
                  <a:outerShdw blurRad="38100" dist="38100" dir="2700000" algn="tl">
                    <a:srgbClr val="000000">
                      <a:alpha val="43137"/>
                    </a:srgbClr>
                  </a:outerShdw>
                </a:effectLst>
                <a:cs typeface="DaunPenh" pitchFamily="2" charset="0"/>
              </a:rPr>
              <a:t> e </a:t>
            </a:r>
            <a:r>
              <a:rPr lang="pt-BR" sz="4400" b="1" dirty="0" err="1" smtClean="0">
                <a:solidFill>
                  <a:schemeClr val="bg1"/>
                </a:solidFill>
                <a:effectLst>
                  <a:outerShdw blurRad="38100" dist="38100" dir="2700000" algn="tl">
                    <a:srgbClr val="000000">
                      <a:alpha val="43137"/>
                    </a:srgbClr>
                  </a:outerShdw>
                </a:effectLst>
                <a:cs typeface="DaunPenh" pitchFamily="2" charset="0"/>
              </a:rPr>
              <a:t>OMs</a:t>
            </a:r>
            <a:endParaRPr lang="pt-BR" sz="4400" b="1" dirty="0">
              <a:solidFill>
                <a:schemeClr val="bg1"/>
              </a:solidFill>
              <a:effectLst>
                <a:outerShdw blurRad="38100" dist="38100" dir="2700000" algn="tl">
                  <a:srgbClr val="000000">
                    <a:alpha val="43137"/>
                  </a:srgbClr>
                </a:outerShdw>
              </a:effectLst>
              <a:cs typeface="DaunPenh" pitchFamily="2" charset="0"/>
            </a:endParaRPr>
          </a:p>
        </p:txBody>
      </p:sp>
      <p:graphicFrame>
        <p:nvGraphicFramePr>
          <p:cNvPr id="7" name="Tabela 6"/>
          <p:cNvGraphicFramePr>
            <a:graphicFrameLocks noGrp="1"/>
          </p:cNvGraphicFramePr>
          <p:nvPr/>
        </p:nvGraphicFramePr>
        <p:xfrm>
          <a:off x="357158" y="1071546"/>
          <a:ext cx="8501122" cy="5674360"/>
        </p:xfrm>
        <a:graphic>
          <a:graphicData uri="http://schemas.openxmlformats.org/drawingml/2006/table">
            <a:tbl>
              <a:tblPr firstRow="1" bandRow="1">
                <a:tableStyleId>{5C22544A-7EE6-4342-B048-85BDC9FD1C3A}</a:tableStyleId>
              </a:tblPr>
              <a:tblGrid>
                <a:gridCol w="566744"/>
                <a:gridCol w="636008"/>
                <a:gridCol w="7298370"/>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dirty="0" smtClean="0">
                          <a:latin typeface="+mn-lt"/>
                        </a:rPr>
                        <a:t>PF</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dirty="0" smtClean="0">
                          <a:latin typeface="+mn-lt"/>
                        </a:rPr>
                        <a:t>OM</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1" kern="1200" dirty="0" smtClean="0">
                          <a:solidFill>
                            <a:schemeClr val="lt1"/>
                          </a:solidFill>
                          <a:latin typeface="+mn-lt"/>
                          <a:ea typeface="+mn-ea"/>
                          <a:cs typeface="+mn-cs"/>
                        </a:rPr>
                        <a:t>ASSINALE OS PONTOS FORTES  OU</a:t>
                      </a:r>
                      <a:r>
                        <a:rPr lang="pt-BR" sz="1800" b="1" kern="1200" baseline="0" dirty="0" smtClean="0">
                          <a:solidFill>
                            <a:schemeClr val="lt1"/>
                          </a:solidFill>
                          <a:latin typeface="+mn-lt"/>
                          <a:ea typeface="+mn-ea"/>
                          <a:cs typeface="+mn-cs"/>
                        </a:rPr>
                        <a:t> OPORTUNIDADES DE MELHORIA</a:t>
                      </a:r>
                      <a:endParaRPr lang="pt-BR" sz="1800" dirty="0" smtClean="0">
                        <a:latin typeface="+mn-lt"/>
                      </a:endParaRPr>
                    </a:p>
                  </a:txBody>
                  <a:tcPr anchor="ctr"/>
                </a:tc>
              </a:tr>
              <a:tr h="327660">
                <a:tc>
                  <a:txBody>
                    <a:bodyPr/>
                    <a:lstStyle/>
                    <a:p>
                      <a:pPr lvl="0"/>
                      <a:endParaRPr lang="pt-BR" sz="1800" kern="1200" dirty="0" smtClean="0">
                        <a:solidFill>
                          <a:schemeClr val="dk1"/>
                        </a:solidFill>
                        <a:latin typeface="+mn-lt"/>
                        <a:ea typeface="+mn-ea"/>
                        <a:cs typeface="+mn-cs"/>
                      </a:endParaRPr>
                    </a:p>
                  </a:txBody>
                  <a:tcPr/>
                </a:tc>
                <a:tc>
                  <a:txBody>
                    <a:bodyPr/>
                    <a:lstStyle/>
                    <a:p>
                      <a:pPr lvl="0"/>
                      <a:endParaRPr lang="pt-BR" sz="1800" kern="1200" dirty="0" smtClean="0">
                        <a:solidFill>
                          <a:schemeClr val="dk1"/>
                        </a:solidFill>
                        <a:latin typeface="+mn-lt"/>
                        <a:ea typeface="+mn-ea"/>
                        <a:cs typeface="+mn-cs"/>
                      </a:endParaRPr>
                    </a:p>
                  </a:txBody>
                  <a:tcPr/>
                </a:tc>
                <a:tc>
                  <a:txBody>
                    <a:bodyPr/>
                    <a:lstStyle/>
                    <a:p>
                      <a:pPr lvl="0"/>
                      <a:r>
                        <a:rPr lang="pt-BR" sz="1800" kern="1200" dirty="0" smtClean="0">
                          <a:solidFill>
                            <a:srgbClr val="FF0000"/>
                          </a:solidFill>
                          <a:latin typeface="+mn-lt"/>
                          <a:ea typeface="+mn-ea"/>
                          <a:cs typeface="+mn-cs"/>
                        </a:rPr>
                        <a:t>Superação da mulher; </a:t>
                      </a:r>
                      <a:r>
                        <a:rPr lang="pt-BR" sz="1800" kern="1200" dirty="0" smtClean="0">
                          <a:solidFill>
                            <a:schemeClr val="dk1"/>
                          </a:solidFill>
                          <a:latin typeface="+mn-lt"/>
                          <a:ea typeface="+mn-ea"/>
                          <a:cs typeface="+mn-cs"/>
                        </a:rPr>
                        <a:t> </a:t>
                      </a:r>
                    </a:p>
                  </a:txBody>
                  <a:tcPr/>
                </a:tc>
              </a:tr>
              <a:tr h="145094">
                <a:tc>
                  <a:txBody>
                    <a:bodyPr/>
                    <a:lstStyle/>
                    <a:p>
                      <a:pPr lvl="0"/>
                      <a:endParaRPr lang="pt-BR" sz="1800" kern="1200" dirty="0" smtClean="0">
                        <a:solidFill>
                          <a:schemeClr val="dk1"/>
                        </a:solidFill>
                        <a:latin typeface="+mn-lt"/>
                        <a:ea typeface="+mn-ea"/>
                        <a:cs typeface="+mn-cs"/>
                      </a:endParaRPr>
                    </a:p>
                  </a:txBody>
                  <a:tcPr/>
                </a:tc>
                <a:tc>
                  <a:txBody>
                    <a:bodyPr/>
                    <a:lstStyle/>
                    <a:p>
                      <a:pPr lvl="0"/>
                      <a:endParaRPr lang="pt-BR" sz="1800" kern="1200" dirty="0" smtClean="0">
                        <a:solidFill>
                          <a:schemeClr val="dk1"/>
                        </a:solidFill>
                        <a:latin typeface="+mn-lt"/>
                        <a:ea typeface="+mn-ea"/>
                        <a:cs typeface="+mn-cs"/>
                      </a:endParaRPr>
                    </a:p>
                  </a:txBody>
                  <a:tcPr/>
                </a:tc>
                <a:tc>
                  <a:txBody>
                    <a:bodyPr/>
                    <a:lstStyle/>
                    <a:p>
                      <a:pPr lvl="0"/>
                      <a:r>
                        <a:rPr lang="pt-BR" sz="1800" kern="1200" dirty="0" smtClean="0">
                          <a:solidFill>
                            <a:schemeClr val="dk1"/>
                          </a:solidFill>
                          <a:latin typeface="+mn-lt"/>
                          <a:ea typeface="+mn-ea"/>
                          <a:cs typeface="+mn-cs"/>
                        </a:rPr>
                        <a:t>Visão de Futuro; </a:t>
                      </a:r>
                    </a:p>
                  </a:txBody>
                  <a:tcPr/>
                </a:tc>
              </a:tr>
              <a:tr h="274320">
                <a:tc>
                  <a:txBody>
                    <a:bodyPr/>
                    <a:lstStyle/>
                    <a:p>
                      <a:pPr lvl="0"/>
                      <a:endParaRPr lang="pt-BR" sz="1800" kern="1200" dirty="0" smtClean="0">
                        <a:solidFill>
                          <a:schemeClr val="dk1"/>
                        </a:solidFill>
                        <a:latin typeface="+mn-lt"/>
                        <a:ea typeface="+mn-ea"/>
                        <a:cs typeface="+mn-cs"/>
                      </a:endParaRPr>
                    </a:p>
                  </a:txBody>
                  <a:tcPr/>
                </a:tc>
                <a:tc>
                  <a:txBody>
                    <a:bodyPr/>
                    <a:lstStyle/>
                    <a:p>
                      <a:pPr lvl="0"/>
                      <a:endParaRPr lang="pt-BR" sz="1800" kern="1200" dirty="0" smtClean="0">
                        <a:solidFill>
                          <a:schemeClr val="dk1"/>
                        </a:solidFill>
                        <a:latin typeface="+mn-lt"/>
                        <a:ea typeface="+mn-ea"/>
                        <a:cs typeface="+mn-cs"/>
                      </a:endParaRPr>
                    </a:p>
                  </a:txBody>
                  <a:tcPr/>
                </a:tc>
                <a:tc>
                  <a:txBody>
                    <a:bodyPr/>
                    <a:lstStyle/>
                    <a:p>
                      <a:pPr lvl="0"/>
                      <a:r>
                        <a:rPr lang="pt-BR" sz="1800" kern="1200" dirty="0" err="1" smtClean="0">
                          <a:solidFill>
                            <a:schemeClr val="dk1"/>
                          </a:solidFill>
                          <a:latin typeface="+mn-lt"/>
                          <a:ea typeface="+mn-ea"/>
                          <a:cs typeface="+mn-cs"/>
                        </a:rPr>
                        <a:t>Ideias</a:t>
                      </a:r>
                      <a:r>
                        <a:rPr lang="pt-BR" sz="1800" kern="1200" dirty="0" smtClean="0">
                          <a:solidFill>
                            <a:schemeClr val="dk1"/>
                          </a:solidFill>
                          <a:latin typeface="+mn-lt"/>
                          <a:ea typeface="+mn-ea"/>
                          <a:cs typeface="+mn-cs"/>
                        </a:rPr>
                        <a:t> inovadoras e adaptação às novas tendências;</a:t>
                      </a:r>
                    </a:p>
                  </a:txBody>
                  <a:tcPr/>
                </a:tc>
              </a:tr>
              <a:tr h="127954">
                <a:tc>
                  <a:txBody>
                    <a:bodyPr/>
                    <a:lstStyle/>
                    <a:p>
                      <a:pPr lvl="0"/>
                      <a:endParaRPr lang="pt-BR" sz="1800" kern="1200" dirty="0" smtClean="0">
                        <a:solidFill>
                          <a:schemeClr val="dk1"/>
                        </a:solidFill>
                        <a:latin typeface="+mn-lt"/>
                        <a:ea typeface="+mn-ea"/>
                        <a:cs typeface="+mn-cs"/>
                      </a:endParaRPr>
                    </a:p>
                  </a:txBody>
                  <a:tcPr/>
                </a:tc>
                <a:tc>
                  <a:txBody>
                    <a:bodyPr/>
                    <a:lstStyle/>
                    <a:p>
                      <a:pPr lvl="0"/>
                      <a:endParaRPr lang="pt-BR" sz="1800" kern="1200" dirty="0" smtClean="0">
                        <a:solidFill>
                          <a:schemeClr val="dk1"/>
                        </a:solidFill>
                        <a:latin typeface="+mn-lt"/>
                        <a:ea typeface="+mn-ea"/>
                        <a:cs typeface="+mn-cs"/>
                      </a:endParaRPr>
                    </a:p>
                  </a:txBody>
                  <a:tcPr/>
                </a:tc>
                <a:tc>
                  <a:txBody>
                    <a:bodyPr/>
                    <a:lstStyle/>
                    <a:p>
                      <a:pPr lvl="0"/>
                      <a:r>
                        <a:rPr lang="pt-BR" sz="1800" kern="1200" dirty="0" smtClean="0">
                          <a:solidFill>
                            <a:schemeClr val="dk1"/>
                          </a:solidFill>
                          <a:latin typeface="+mn-lt"/>
                          <a:ea typeface="+mn-ea"/>
                          <a:cs typeface="+mn-cs"/>
                        </a:rPr>
                        <a:t> Atuação democrática, transparente, inspiradora e motivadora; </a:t>
                      </a:r>
                    </a:p>
                  </a:txBody>
                  <a:tcPr/>
                </a:tc>
              </a:tr>
              <a:tr h="365760">
                <a:tc>
                  <a:txBody>
                    <a:bodyPr/>
                    <a:lstStyle/>
                    <a:p>
                      <a:pPr lvl="0"/>
                      <a:endParaRPr lang="pt-BR" sz="1800" kern="1200" dirty="0" smtClean="0">
                        <a:solidFill>
                          <a:schemeClr val="dk1"/>
                        </a:solidFill>
                        <a:latin typeface="+mn-lt"/>
                        <a:ea typeface="+mn-ea"/>
                        <a:cs typeface="+mn-cs"/>
                      </a:endParaRPr>
                    </a:p>
                  </a:txBody>
                  <a:tcPr/>
                </a:tc>
                <a:tc>
                  <a:txBody>
                    <a:bodyPr/>
                    <a:lstStyle/>
                    <a:p>
                      <a:pPr lvl="0"/>
                      <a:endParaRPr lang="pt-BR" sz="1800" kern="1200" dirty="0" smtClean="0">
                        <a:solidFill>
                          <a:schemeClr val="dk1"/>
                        </a:solidFill>
                        <a:latin typeface="+mn-lt"/>
                        <a:ea typeface="+mn-ea"/>
                        <a:cs typeface="+mn-cs"/>
                      </a:endParaRPr>
                    </a:p>
                  </a:txBody>
                  <a:tcPr/>
                </a:tc>
                <a:tc>
                  <a:txBody>
                    <a:bodyPr/>
                    <a:lstStyle/>
                    <a:p>
                      <a:pPr lvl="0"/>
                      <a:r>
                        <a:rPr lang="pt-BR" sz="1800" kern="1200" dirty="0" smtClean="0">
                          <a:solidFill>
                            <a:schemeClr val="dk1"/>
                          </a:solidFill>
                          <a:latin typeface="+mn-lt"/>
                          <a:ea typeface="+mn-ea"/>
                          <a:cs typeface="+mn-cs"/>
                        </a:rPr>
                        <a:t>Participação ativa nos negócios, perseverança e superação dos desafios;</a:t>
                      </a:r>
                    </a:p>
                  </a:txBody>
                  <a:tcPr/>
                </a:tc>
              </a:tr>
              <a:tr h="0">
                <a:tc>
                  <a:txBody>
                    <a:bodyPr/>
                    <a:lstStyle/>
                    <a:p>
                      <a:pPr lvl="0"/>
                      <a:endParaRPr lang="pt-BR" sz="1800" kern="1200" dirty="0" smtClean="0">
                        <a:solidFill>
                          <a:schemeClr val="dk1"/>
                        </a:solidFill>
                        <a:latin typeface="+mn-lt"/>
                        <a:ea typeface="+mn-ea"/>
                        <a:cs typeface="+mn-cs"/>
                      </a:endParaRPr>
                    </a:p>
                  </a:txBody>
                  <a:tcPr/>
                </a:tc>
                <a:tc>
                  <a:txBody>
                    <a:bodyPr/>
                    <a:lstStyle/>
                    <a:p>
                      <a:pPr lvl="0"/>
                      <a:endParaRPr lang="pt-BR" sz="1800" kern="1200" dirty="0" smtClean="0">
                        <a:solidFill>
                          <a:schemeClr val="dk1"/>
                        </a:solidFill>
                        <a:latin typeface="+mn-lt"/>
                        <a:ea typeface="+mn-ea"/>
                        <a:cs typeface="+mn-cs"/>
                      </a:endParaRPr>
                    </a:p>
                  </a:txBody>
                  <a:tcPr/>
                </a:tc>
                <a:tc>
                  <a:txBody>
                    <a:bodyPr/>
                    <a:lstStyle/>
                    <a:p>
                      <a:pPr lvl="0"/>
                      <a:r>
                        <a:rPr lang="pt-BR" sz="1800" kern="1200" dirty="0" smtClean="0">
                          <a:solidFill>
                            <a:schemeClr val="dk1"/>
                          </a:solidFill>
                          <a:latin typeface="+mn-lt"/>
                          <a:ea typeface="+mn-ea"/>
                          <a:cs typeface="+mn-cs"/>
                        </a:rPr>
                        <a:t>Ambiente participativo e agradável para quem trabalha no seu negócio; </a:t>
                      </a:r>
                    </a:p>
                  </a:txBody>
                  <a:tcPr/>
                </a:tc>
              </a:tr>
              <a:tr h="274320">
                <a:tc>
                  <a:txBody>
                    <a:bodyPr/>
                    <a:lstStyle/>
                    <a:p>
                      <a:pPr lvl="0"/>
                      <a:endParaRPr lang="pt-BR" sz="1800" kern="1200" dirty="0" smtClean="0">
                        <a:solidFill>
                          <a:schemeClr val="dk1"/>
                        </a:solidFill>
                        <a:latin typeface="+mn-lt"/>
                        <a:ea typeface="+mn-ea"/>
                        <a:cs typeface="+mn-cs"/>
                      </a:endParaRPr>
                    </a:p>
                  </a:txBody>
                  <a:tcPr/>
                </a:tc>
                <a:tc>
                  <a:txBody>
                    <a:bodyPr/>
                    <a:lstStyle/>
                    <a:p>
                      <a:pPr lvl="0"/>
                      <a:endParaRPr lang="pt-BR" sz="1800" kern="1200" dirty="0" smtClean="0">
                        <a:solidFill>
                          <a:schemeClr val="dk1"/>
                        </a:solidFill>
                        <a:latin typeface="+mn-lt"/>
                        <a:ea typeface="+mn-ea"/>
                        <a:cs typeface="+mn-cs"/>
                      </a:endParaRPr>
                    </a:p>
                  </a:txBody>
                  <a:tcPr/>
                </a:tc>
                <a:tc>
                  <a:txBody>
                    <a:bodyPr/>
                    <a:lstStyle/>
                    <a:p>
                      <a:pPr lvl="0"/>
                      <a:r>
                        <a:rPr lang="pt-BR" sz="1800" kern="1200" dirty="0" smtClean="0">
                          <a:solidFill>
                            <a:schemeClr val="dk1"/>
                          </a:solidFill>
                          <a:latin typeface="+mn-lt"/>
                          <a:ea typeface="+mn-ea"/>
                          <a:cs typeface="+mn-cs"/>
                        </a:rPr>
                        <a:t>Estabelecimento de relacionamentos duradouros com os clientes;</a:t>
                      </a:r>
                    </a:p>
                  </a:txBody>
                  <a:tcPr/>
                </a:tc>
              </a:tr>
              <a:tr h="0">
                <a:tc>
                  <a:txBody>
                    <a:bodyPr/>
                    <a:lstStyle/>
                    <a:p>
                      <a:pPr lvl="0"/>
                      <a:endParaRPr lang="pt-BR" sz="1800" kern="1200" dirty="0" smtClean="0">
                        <a:solidFill>
                          <a:schemeClr val="dk1"/>
                        </a:solidFill>
                        <a:latin typeface="+mn-lt"/>
                        <a:ea typeface="+mn-ea"/>
                        <a:cs typeface="+mn-cs"/>
                      </a:endParaRPr>
                    </a:p>
                  </a:txBody>
                  <a:tcPr/>
                </a:tc>
                <a:tc>
                  <a:txBody>
                    <a:bodyPr/>
                    <a:lstStyle/>
                    <a:p>
                      <a:pPr lvl="0"/>
                      <a:endParaRPr lang="pt-BR" sz="1800" kern="1200" dirty="0" smtClean="0">
                        <a:solidFill>
                          <a:schemeClr val="dk1"/>
                        </a:solidFill>
                        <a:latin typeface="+mn-lt"/>
                        <a:ea typeface="+mn-ea"/>
                        <a:cs typeface="+mn-cs"/>
                      </a:endParaRPr>
                    </a:p>
                  </a:txBody>
                  <a:tcPr/>
                </a:tc>
                <a:tc>
                  <a:txBody>
                    <a:bodyPr/>
                    <a:lstStyle/>
                    <a:p>
                      <a:pPr lvl="0"/>
                      <a:r>
                        <a:rPr lang="pt-BR" sz="1800" kern="1200" dirty="0" smtClean="0">
                          <a:solidFill>
                            <a:schemeClr val="dk1"/>
                          </a:solidFill>
                          <a:latin typeface="+mn-lt"/>
                          <a:ea typeface="+mn-ea"/>
                          <a:cs typeface="+mn-cs"/>
                        </a:rPr>
                        <a:t>Preocupação com a preservação do meio ambiente e da cultura da sua região; </a:t>
                      </a:r>
                    </a:p>
                  </a:txBody>
                  <a:tcPr/>
                </a:tc>
              </a:tr>
              <a:tr h="274320">
                <a:tc>
                  <a:txBody>
                    <a:bodyPr/>
                    <a:lstStyle/>
                    <a:p>
                      <a:pPr lvl="0"/>
                      <a:endParaRPr lang="pt-BR" sz="1800" kern="1200" dirty="0" smtClean="0">
                        <a:solidFill>
                          <a:schemeClr val="dk1"/>
                        </a:solidFill>
                        <a:latin typeface="+mn-lt"/>
                        <a:ea typeface="+mn-ea"/>
                        <a:cs typeface="+mn-cs"/>
                      </a:endParaRPr>
                    </a:p>
                  </a:txBody>
                  <a:tcPr/>
                </a:tc>
                <a:tc>
                  <a:txBody>
                    <a:bodyPr/>
                    <a:lstStyle/>
                    <a:p>
                      <a:pPr lvl="0"/>
                      <a:endParaRPr lang="pt-BR" sz="1800" kern="1200" dirty="0" smtClean="0">
                        <a:solidFill>
                          <a:schemeClr val="dk1"/>
                        </a:solidFill>
                        <a:latin typeface="+mn-lt"/>
                        <a:ea typeface="+mn-ea"/>
                        <a:cs typeface="+mn-cs"/>
                      </a:endParaRPr>
                    </a:p>
                  </a:txBody>
                  <a:tcPr/>
                </a:tc>
                <a:tc>
                  <a:txBody>
                    <a:bodyPr/>
                    <a:lstStyle/>
                    <a:p>
                      <a:pPr lvl="0"/>
                      <a:r>
                        <a:rPr lang="pt-BR" sz="1800" kern="1200" dirty="0" smtClean="0">
                          <a:solidFill>
                            <a:schemeClr val="dk1"/>
                          </a:solidFill>
                          <a:latin typeface="+mn-lt"/>
                          <a:ea typeface="+mn-ea"/>
                          <a:cs typeface="+mn-cs"/>
                        </a:rPr>
                        <a:t>Estabelecimento de parcerias para o desenvolvimento das atividades;</a:t>
                      </a:r>
                    </a:p>
                  </a:txBody>
                  <a:tcPr/>
                </a:tc>
              </a:tr>
              <a:tr h="548640">
                <a:tc>
                  <a:txBody>
                    <a:bodyPr/>
                    <a:lstStyle/>
                    <a:p>
                      <a:pPr lvl="0"/>
                      <a:endParaRPr lang="pt-BR" sz="1800" kern="1200" dirty="0" smtClean="0">
                        <a:solidFill>
                          <a:schemeClr val="dk1"/>
                        </a:solidFill>
                        <a:latin typeface="+mn-lt"/>
                        <a:ea typeface="+mn-ea"/>
                        <a:cs typeface="+mn-cs"/>
                      </a:endParaRPr>
                    </a:p>
                  </a:txBody>
                  <a:tcPr/>
                </a:tc>
                <a:tc>
                  <a:txBody>
                    <a:bodyPr/>
                    <a:lstStyle/>
                    <a:p>
                      <a:pPr lvl="0"/>
                      <a:endParaRPr lang="pt-BR" sz="1800" kern="1200" dirty="0" smtClean="0">
                        <a:solidFill>
                          <a:schemeClr val="dk1"/>
                        </a:solidFill>
                        <a:latin typeface="+mn-lt"/>
                        <a:ea typeface="+mn-ea"/>
                        <a:cs typeface="+mn-cs"/>
                      </a:endParaRPr>
                    </a:p>
                  </a:txBody>
                  <a:tcPr/>
                </a:tc>
                <a:tc>
                  <a:txBody>
                    <a:bodyPr/>
                    <a:lstStyle/>
                    <a:p>
                      <a:pPr lvl="0"/>
                      <a:r>
                        <a:rPr lang="pt-BR" sz="1800" kern="1200" dirty="0" smtClean="0">
                          <a:solidFill>
                            <a:schemeClr val="dk1"/>
                          </a:solidFill>
                          <a:latin typeface="+mn-lt"/>
                          <a:ea typeface="+mn-ea"/>
                          <a:cs typeface="+mn-cs"/>
                        </a:rPr>
                        <a:t>Lições aprendidas (por meio de experimentações, erros cometidos ou compartilhamento de informações); </a:t>
                      </a:r>
                    </a:p>
                  </a:txBody>
                  <a:tcPr/>
                </a:tc>
              </a:tr>
              <a:tr h="0">
                <a:tc>
                  <a:txBody>
                    <a:bodyPr/>
                    <a:lstStyle/>
                    <a:p>
                      <a:pPr lvl="0"/>
                      <a:endParaRPr lang="pt-BR" sz="1800" kern="1200" dirty="0" smtClean="0">
                        <a:solidFill>
                          <a:schemeClr val="dk1"/>
                        </a:solidFill>
                        <a:latin typeface="+mn-lt"/>
                        <a:ea typeface="+mn-ea"/>
                        <a:cs typeface="+mn-cs"/>
                      </a:endParaRPr>
                    </a:p>
                  </a:txBody>
                  <a:tcPr/>
                </a:tc>
                <a:tc>
                  <a:txBody>
                    <a:bodyPr/>
                    <a:lstStyle/>
                    <a:p>
                      <a:pPr lvl="0"/>
                      <a:endParaRPr lang="pt-BR" sz="1800" kern="1200" dirty="0" smtClean="0">
                        <a:solidFill>
                          <a:schemeClr val="dk1"/>
                        </a:solidFill>
                        <a:latin typeface="+mn-lt"/>
                        <a:ea typeface="+mn-ea"/>
                        <a:cs typeface="+mn-cs"/>
                      </a:endParaRPr>
                    </a:p>
                  </a:txBody>
                  <a:tcPr/>
                </a:tc>
                <a:tc>
                  <a:txBody>
                    <a:bodyPr/>
                    <a:lstStyle/>
                    <a:p>
                      <a:pPr lvl="0"/>
                      <a:r>
                        <a:rPr lang="pt-BR" sz="1800" kern="1200" dirty="0" smtClean="0">
                          <a:solidFill>
                            <a:schemeClr val="dk1"/>
                          </a:solidFill>
                          <a:latin typeface="+mn-lt"/>
                          <a:ea typeface="+mn-ea"/>
                          <a:cs typeface="+mn-cs"/>
                        </a:rPr>
                        <a:t>Crescimento dos resultados obtidos; </a:t>
                      </a:r>
                    </a:p>
                  </a:txBody>
                  <a:tcPr/>
                </a:tc>
              </a:tr>
              <a:tr h="3276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kern="1200" dirty="0" smtClean="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kern="1200" dirty="0" smtClean="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latin typeface="+mn-lt"/>
                          <a:ea typeface="+mn-ea"/>
                          <a:cs typeface="+mn-cs"/>
                        </a:rPr>
                        <a:t>Contribuição para o desenvolvimento de outras empreendedoras.</a:t>
                      </a:r>
                    </a:p>
                  </a:txBody>
                  <a:tcPr/>
                </a:tc>
              </a:tr>
              <a:tr h="32766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latin typeface="+mn-lt"/>
                          <a:ea typeface="+mn-ea"/>
                          <a:cs typeface="+mn-cs"/>
                        </a:rPr>
                        <a:t>Comentários Gerais Finais:</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kern="1200" dirty="0" smtClean="0">
                        <a:solidFill>
                          <a:schemeClr val="dk1"/>
                        </a:solidFill>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kern="1200" dirty="0" smtClean="0">
                        <a:solidFill>
                          <a:schemeClr val="dk1"/>
                        </a:solidFill>
                        <a:latin typeface="+mn-lt"/>
                        <a:ea typeface="+mn-ea"/>
                        <a:cs typeface="+mn-cs"/>
                      </a:endParaRPr>
                    </a:p>
                  </a:txBody>
                  <a:tcPr/>
                </a:tc>
              </a:tr>
            </a:tbl>
          </a:graphicData>
        </a:graphic>
      </p:graphicFrame>
      <p:sp>
        <p:nvSpPr>
          <p:cNvPr id="5" name="Espaço Reservado para Número de Slide 3"/>
          <p:cNvSpPr>
            <a:spLocks noGrp="1"/>
          </p:cNvSpPr>
          <p:nvPr>
            <p:ph type="sldNum" sz="quarter" idx="16"/>
          </p:nvPr>
        </p:nvSpPr>
        <p:spPr/>
        <p:txBody>
          <a:bodyPr/>
          <a:lstStyle/>
          <a:p>
            <a:pPr algn="r">
              <a:defRPr/>
            </a:pPr>
            <a:fld id="{E7A930F8-BCE7-4183-B254-406F9AC39335}" type="slidenum">
              <a:rPr lang="pt-BR" sz="1400" smtClean="0">
                <a:latin typeface="+mn-lt"/>
              </a:rPr>
              <a:pPr algn="r">
                <a:defRPr/>
              </a:pPr>
              <a:t>48</a:t>
            </a:fld>
            <a:endParaRPr lang="pt-BR" sz="1400" dirty="0">
              <a:latin typeface="+mn-lt"/>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Espaço Reservado para Número de Slide 3"/>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r"/>
            <a:fld id="{6B81F2B7-3326-4F22-B985-0B33ED14C0DF}" type="slidenum">
              <a:rPr lang="pt-BR" sz="1400" smtClean="0"/>
              <a:pPr algn="r"/>
              <a:t>49</a:t>
            </a:fld>
            <a:endParaRPr lang="pt-BR" sz="1400" smtClean="0"/>
          </a:p>
        </p:txBody>
      </p:sp>
      <p:sp>
        <p:nvSpPr>
          <p:cNvPr id="6" name="Retângulo de cantos arredondados 5"/>
          <p:cNvSpPr/>
          <p:nvPr/>
        </p:nvSpPr>
        <p:spPr>
          <a:xfrm>
            <a:off x="357188" y="2781300"/>
            <a:ext cx="8429625" cy="1360488"/>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Principais mudanças no </a:t>
            </a:r>
          </a:p>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Ciclo </a:t>
            </a:r>
            <a:r>
              <a:rPr lang="pt-BR" sz="4400" b="1" dirty="0" smtClean="0">
                <a:solidFill>
                  <a:schemeClr val="bg1"/>
                </a:solidFill>
                <a:effectLst>
                  <a:outerShdw blurRad="38100" dist="38100" dir="2700000" algn="tl">
                    <a:srgbClr val="000000">
                      <a:alpha val="43137"/>
                    </a:srgbClr>
                  </a:outerShdw>
                </a:effectLst>
                <a:cs typeface="DaunPenh" pitchFamily="2" charset="0"/>
              </a:rPr>
              <a:t>2013...</a:t>
            </a:r>
            <a:endParaRPr lang="pt-BR" sz="4400" b="1" dirty="0">
              <a:solidFill>
                <a:schemeClr val="bg1"/>
              </a:solidFill>
              <a:effectLst>
                <a:outerShdw blurRad="38100" dist="38100" dir="2700000" algn="tl">
                  <a:srgbClr val="000000">
                    <a:alpha val="43137"/>
                  </a:srgbClr>
                </a:outerShdw>
              </a:effectLst>
              <a:cs typeface="DaunPenh" pitchFamily="2"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Espaço Reservado para Número de Slide 3"/>
          <p:cNvSpPr>
            <a:spLocks noGrp="1"/>
          </p:cNvSpPr>
          <p:nvPr>
            <p:ph type="sldNum" sz="quarter" idx="16"/>
          </p:nvPr>
        </p:nvSpPr>
        <p:spPr/>
        <p:txBody>
          <a:bodyPr/>
          <a:lstStyle/>
          <a:p>
            <a:pPr algn="r">
              <a:defRPr/>
            </a:pPr>
            <a:fld id="{4013A6EA-6936-4349-81D1-E64644E49693}" type="slidenum">
              <a:rPr lang="pt-BR" sz="1400" smtClean="0">
                <a:latin typeface="+mn-lt"/>
              </a:rPr>
              <a:pPr algn="r">
                <a:defRPr/>
              </a:pPr>
              <a:t>5</a:t>
            </a:fld>
            <a:endParaRPr lang="pt-BR" sz="1400" dirty="0">
              <a:latin typeface="+mn-lt"/>
            </a:endParaRPr>
          </a:p>
        </p:txBody>
      </p:sp>
      <p:sp>
        <p:nvSpPr>
          <p:cNvPr id="4" name="Retângulo de cantos arredondados 3"/>
          <p:cNvSpPr/>
          <p:nvPr/>
        </p:nvSpPr>
        <p:spPr>
          <a:xfrm>
            <a:off x="357188" y="3076575"/>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O Prêmio...</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tângulo 3"/>
          <p:cNvSpPr/>
          <p:nvPr/>
        </p:nvSpPr>
        <p:spPr>
          <a:xfrm>
            <a:off x="611188" y="1796229"/>
            <a:ext cx="7993062" cy="4847481"/>
          </a:xfrm>
          <a:prstGeom prst="rect">
            <a:avLst/>
          </a:prstGeom>
        </p:spPr>
        <p:txBody>
          <a:bodyPr wrap="square">
            <a:spAutoFit/>
          </a:bodyPr>
          <a:lstStyle/>
          <a:p>
            <a:pPr>
              <a:lnSpc>
                <a:spcPct val="150000"/>
              </a:lnSpc>
              <a:buFontTx/>
              <a:buBlip>
                <a:blip r:embed="rId2"/>
              </a:buBlip>
              <a:defRPr/>
            </a:pPr>
            <a:r>
              <a:rPr lang="pt-BR" sz="2400" dirty="0">
                <a:latin typeface="+mn-lt"/>
              </a:rPr>
              <a:t> Substituição de </a:t>
            </a:r>
            <a:r>
              <a:rPr lang="pt-BR" sz="2400" dirty="0" smtClean="0">
                <a:latin typeface="+mn-lt"/>
              </a:rPr>
              <a:t>categoria: </a:t>
            </a:r>
            <a:r>
              <a:rPr lang="pt-BR" sz="2400" b="1" dirty="0">
                <a:latin typeface="+mn-lt"/>
              </a:rPr>
              <a:t>Negócio Coletivo </a:t>
            </a:r>
            <a:r>
              <a:rPr lang="pt-BR" sz="2400" dirty="0">
                <a:latin typeface="+mn-lt"/>
              </a:rPr>
              <a:t>-&gt; </a:t>
            </a:r>
            <a:r>
              <a:rPr lang="pt-BR" sz="2400" b="1" dirty="0" smtClean="0">
                <a:latin typeface="+mn-lt"/>
              </a:rPr>
              <a:t>Produtora </a:t>
            </a:r>
            <a:r>
              <a:rPr lang="pt-BR" sz="2400" b="1" dirty="0">
                <a:latin typeface="+mn-lt"/>
              </a:rPr>
              <a:t>Rural</a:t>
            </a:r>
            <a:endParaRPr lang="pt-BR" sz="2400" dirty="0">
              <a:latin typeface="+mn-lt"/>
            </a:endParaRPr>
          </a:p>
          <a:p>
            <a:pPr>
              <a:lnSpc>
                <a:spcPct val="150000"/>
              </a:lnSpc>
              <a:buFontTx/>
              <a:buBlip>
                <a:blip r:embed="rId2"/>
              </a:buBlip>
              <a:defRPr/>
            </a:pPr>
            <a:r>
              <a:rPr lang="pt-BR" sz="2400" dirty="0" err="1" smtClean="0">
                <a:latin typeface="+mn-lt"/>
              </a:rPr>
              <a:t>Autoavaliação</a:t>
            </a:r>
            <a:r>
              <a:rPr lang="pt-BR" sz="2400" dirty="0" smtClean="0">
                <a:latin typeface="+mn-lt"/>
              </a:rPr>
              <a:t> </a:t>
            </a:r>
            <a:r>
              <a:rPr lang="pt-BR" sz="2400" dirty="0">
                <a:latin typeface="+mn-lt"/>
              </a:rPr>
              <a:t>do Negócio: triagem e devolutiva.</a:t>
            </a:r>
          </a:p>
          <a:p>
            <a:pPr>
              <a:lnSpc>
                <a:spcPct val="150000"/>
              </a:lnSpc>
              <a:buFontTx/>
              <a:buBlip>
                <a:blip r:embed="rId2"/>
              </a:buBlip>
              <a:defRPr/>
            </a:pPr>
            <a:r>
              <a:rPr lang="pt-BR" sz="2400" dirty="0">
                <a:latin typeface="+mn-lt"/>
              </a:rPr>
              <a:t>Devolutiva: características empreendedoras + </a:t>
            </a:r>
            <a:r>
              <a:rPr lang="pt-BR" sz="2400" dirty="0" err="1" smtClean="0">
                <a:latin typeface="+mn-lt"/>
              </a:rPr>
              <a:t>autoavaliação</a:t>
            </a:r>
            <a:endParaRPr lang="pt-BR" sz="2400" dirty="0">
              <a:latin typeface="+mn-lt"/>
            </a:endParaRPr>
          </a:p>
          <a:p>
            <a:pPr>
              <a:lnSpc>
                <a:spcPct val="150000"/>
              </a:lnSpc>
              <a:buFontTx/>
              <a:buBlip>
                <a:blip r:embed="rId2"/>
              </a:buBlip>
              <a:defRPr/>
            </a:pPr>
            <a:r>
              <a:rPr lang="pt-BR" sz="2400" dirty="0" smtClean="0">
                <a:latin typeface="+mn-lt"/>
              </a:rPr>
              <a:t>Mudança no Critério </a:t>
            </a:r>
            <a:r>
              <a:rPr lang="pt-BR" sz="2400" dirty="0">
                <a:latin typeface="+mn-lt"/>
              </a:rPr>
              <a:t>de </a:t>
            </a:r>
            <a:r>
              <a:rPr lang="pt-BR" sz="2400" dirty="0" smtClean="0">
                <a:latin typeface="+mn-lt"/>
              </a:rPr>
              <a:t>Avaliação: Superação </a:t>
            </a:r>
            <a:r>
              <a:rPr lang="pt-BR" sz="2400" strike="sngStrike" dirty="0" smtClean="0">
                <a:solidFill>
                  <a:srgbClr val="FF0000"/>
                </a:solidFill>
                <a:latin typeface="+mn-lt"/>
              </a:rPr>
              <a:t>da</a:t>
            </a:r>
            <a:r>
              <a:rPr lang="pt-BR" sz="2400" dirty="0" smtClean="0">
                <a:latin typeface="+mn-lt"/>
              </a:rPr>
              <a:t> </a:t>
            </a:r>
            <a:r>
              <a:rPr lang="pt-BR" sz="2400" strike="sngStrike" dirty="0" smtClean="0">
                <a:solidFill>
                  <a:srgbClr val="FF0000"/>
                </a:solidFill>
                <a:latin typeface="+mn-lt"/>
              </a:rPr>
              <a:t>discriminação</a:t>
            </a:r>
            <a:r>
              <a:rPr lang="pt-BR" sz="2400" dirty="0" smtClean="0">
                <a:latin typeface="+mn-lt"/>
              </a:rPr>
              <a:t> da Mulher</a:t>
            </a:r>
          </a:p>
          <a:p>
            <a:pPr>
              <a:lnSpc>
                <a:spcPct val="150000"/>
              </a:lnSpc>
              <a:buFontTx/>
              <a:buBlip>
                <a:blip r:embed="rId2"/>
              </a:buBlip>
              <a:defRPr/>
            </a:pPr>
            <a:endParaRPr lang="pt-BR" sz="1400" dirty="0" smtClean="0"/>
          </a:p>
          <a:p>
            <a:pPr>
              <a:lnSpc>
                <a:spcPct val="150000"/>
              </a:lnSpc>
              <a:defRPr/>
            </a:pPr>
            <a:r>
              <a:rPr lang="pt-BR" sz="2400" dirty="0" err="1" smtClean="0"/>
              <a:t>Obs</a:t>
            </a:r>
            <a:r>
              <a:rPr lang="pt-BR" sz="2400" dirty="0" smtClean="0"/>
              <a:t>: É natural que a pontuação seja diferente por categoria.</a:t>
            </a:r>
          </a:p>
          <a:p>
            <a:pPr>
              <a:lnSpc>
                <a:spcPct val="150000"/>
              </a:lnSpc>
              <a:buFontTx/>
              <a:buBlip>
                <a:blip r:embed="rId2"/>
              </a:buBlip>
              <a:defRPr/>
            </a:pPr>
            <a:endParaRPr lang="pt-BR" sz="2400" dirty="0">
              <a:latin typeface="+mn-lt"/>
            </a:endParaRPr>
          </a:p>
        </p:txBody>
      </p:sp>
      <p:sp>
        <p:nvSpPr>
          <p:cNvPr id="5" name="Retângulo de cantos arredondados 4"/>
          <p:cNvSpPr/>
          <p:nvPr/>
        </p:nvSpPr>
        <p:spPr>
          <a:xfrm>
            <a:off x="357188" y="41116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Inovações</a:t>
            </a:r>
          </a:p>
        </p:txBody>
      </p:sp>
      <p:sp>
        <p:nvSpPr>
          <p:cNvPr id="6" name="Espaço Reservado para Número de Slide 5"/>
          <p:cNvSpPr>
            <a:spLocks noGrp="1"/>
          </p:cNvSpPr>
          <p:nvPr>
            <p:ph type="sldNum" sz="quarter" idx="12"/>
          </p:nvPr>
        </p:nvSpPr>
        <p:spPr/>
        <p:txBody>
          <a:bodyPr/>
          <a:lstStyle/>
          <a:p>
            <a:pPr>
              <a:defRPr/>
            </a:pPr>
            <a:fld id="{D3766A44-6B98-4682-B078-BAA6D2642693}" type="slidenum">
              <a:rPr lang="pt-BR" smtClean="0"/>
              <a:pPr>
                <a:defRPr/>
              </a:pPr>
              <a:t>50</a:t>
            </a:fld>
            <a:endParaRPr lang="pt-B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tângulo de cantos arredondados 6"/>
          <p:cNvSpPr/>
          <p:nvPr/>
        </p:nvSpPr>
        <p:spPr>
          <a:xfrm>
            <a:off x="357188" y="41116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2800" b="1" dirty="0">
                <a:solidFill>
                  <a:schemeClr val="bg1"/>
                </a:solidFill>
                <a:effectLst>
                  <a:outerShdw blurRad="38100" dist="38100" dir="2700000" algn="tl">
                    <a:srgbClr val="000000">
                      <a:alpha val="43137"/>
                    </a:srgbClr>
                  </a:outerShdw>
                </a:effectLst>
              </a:rPr>
              <a:t>Autoavaliação Sobre o Negócio</a:t>
            </a:r>
            <a:endParaRPr lang="pt-BR" sz="2800" dirty="0">
              <a:solidFill>
                <a:schemeClr val="bg1"/>
              </a:solidFill>
            </a:endParaRPr>
          </a:p>
        </p:txBody>
      </p:sp>
      <p:pic>
        <p:nvPicPr>
          <p:cNvPr id="83972" name="Picture 2"/>
          <p:cNvPicPr>
            <a:picLocks noChangeAspect="1" noChangeArrowheads="1"/>
          </p:cNvPicPr>
          <p:nvPr/>
        </p:nvPicPr>
        <p:blipFill>
          <a:blip r:embed="rId2" cstate="print"/>
          <a:srcRect l="24071" t="19313" r="24460" b="8829"/>
          <a:stretch>
            <a:fillRect/>
          </a:stretch>
        </p:blipFill>
        <p:spPr bwMode="auto">
          <a:xfrm>
            <a:off x="468313" y="1341438"/>
            <a:ext cx="6696075" cy="5256212"/>
          </a:xfrm>
          <a:prstGeom prst="rect">
            <a:avLst/>
          </a:prstGeom>
          <a:noFill/>
          <a:ln w="9525">
            <a:noFill/>
            <a:miter lim="800000"/>
            <a:headEnd/>
            <a:tailEnd/>
          </a:ln>
        </p:spPr>
      </p:pic>
      <p:sp>
        <p:nvSpPr>
          <p:cNvPr id="9" name="Texto explicativo em seta para a esquerda 8"/>
          <p:cNvSpPr/>
          <p:nvPr/>
        </p:nvSpPr>
        <p:spPr>
          <a:xfrm>
            <a:off x="6227763" y="1557338"/>
            <a:ext cx="1908175" cy="2159000"/>
          </a:xfrm>
          <a:prstGeom prst="leftArrowCallou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b="1" dirty="0"/>
              <a:t>10 Perguntas</a:t>
            </a:r>
          </a:p>
        </p:txBody>
      </p:sp>
      <p:sp>
        <p:nvSpPr>
          <p:cNvPr id="6" name="Explosão 2 5"/>
          <p:cNvSpPr/>
          <p:nvPr/>
        </p:nvSpPr>
        <p:spPr>
          <a:xfrm>
            <a:off x="5219700" y="4076700"/>
            <a:ext cx="3168650" cy="2636838"/>
          </a:xfrm>
          <a:prstGeom prst="irregularSeal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b="1" dirty="0"/>
              <a:t>Ranking 20% da pontuação total.</a:t>
            </a:r>
          </a:p>
        </p:txBody>
      </p:sp>
      <p:sp>
        <p:nvSpPr>
          <p:cNvPr id="8" name="Espaço Reservado para Número de Slide 7"/>
          <p:cNvSpPr>
            <a:spLocks noGrp="1"/>
          </p:cNvSpPr>
          <p:nvPr>
            <p:ph type="sldNum" sz="quarter" idx="16"/>
          </p:nvPr>
        </p:nvSpPr>
        <p:spPr/>
        <p:txBody>
          <a:bodyPr/>
          <a:lstStyle/>
          <a:p>
            <a:pPr>
              <a:defRPr/>
            </a:pPr>
            <a:fld id="{57CCFA56-E39B-4EE3-8849-E7BCA38AB42E}" type="slidenum">
              <a:rPr lang="pt-BR" smtClean="0"/>
              <a:pPr>
                <a:defRPr/>
              </a:pPr>
              <a:t>51</a:t>
            </a:fld>
            <a:endParaRPr lang="pt-B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4" name="Título 1"/>
          <p:cNvSpPr>
            <a:spLocks noGrp="1"/>
          </p:cNvSpPr>
          <p:nvPr>
            <p:ph type="title"/>
          </p:nvPr>
        </p:nvSpPr>
        <p:spPr/>
        <p:txBody>
          <a:bodyPr/>
          <a:lstStyle/>
          <a:p>
            <a:r>
              <a:rPr lang="pt-BR" smtClean="0"/>
              <a:t>7</a:t>
            </a:r>
          </a:p>
        </p:txBody>
      </p:sp>
      <p:sp>
        <p:nvSpPr>
          <p:cNvPr id="67587" name="Espaço Reservado para Conteúdo 2"/>
          <p:cNvSpPr>
            <a:spLocks noGrp="1"/>
          </p:cNvSpPr>
          <p:nvPr>
            <p:ph idx="1"/>
          </p:nvPr>
        </p:nvSpPr>
        <p:spPr>
          <a:xfrm>
            <a:off x="357158" y="1628775"/>
            <a:ext cx="8358245" cy="4525963"/>
          </a:xfrm>
        </p:spPr>
        <p:txBody>
          <a:bodyPr/>
          <a:lstStyle/>
          <a:p>
            <a:pPr algn="just">
              <a:buFont typeface="Arial" charset="0"/>
              <a:buBlip>
                <a:blip r:embed="rId2"/>
              </a:buBlip>
              <a:defRPr/>
            </a:pPr>
            <a:r>
              <a:rPr lang="pt-BR" sz="2800" dirty="0" smtClean="0">
                <a:solidFill>
                  <a:schemeClr val="accent1">
                    <a:lumMod val="75000"/>
                  </a:schemeClr>
                </a:solidFill>
              </a:rPr>
              <a:t>Todas as candidatas receberão uma </a:t>
            </a:r>
            <a:r>
              <a:rPr lang="pt-BR" sz="2800" b="1" dirty="0" smtClean="0">
                <a:solidFill>
                  <a:srgbClr val="FF0000"/>
                </a:solidFill>
              </a:rPr>
              <a:t>devolutiva sobre a autoavaliação do negócio</a:t>
            </a:r>
            <a:r>
              <a:rPr lang="pt-BR" sz="2800" dirty="0" smtClean="0">
                <a:solidFill>
                  <a:schemeClr val="accent1">
                    <a:lumMod val="75000"/>
                  </a:schemeClr>
                </a:solidFill>
              </a:rPr>
              <a:t> e das suas Características do Comportamento Empreendedor. Esta devolutiva será confeccionada pelo site automaticamente e deverá ser encaminhada às empreendedoras pelo gestor estadual. As candidatas que realizarem sua candidatura diretamente pelo site do Prêmio poderão receber a devolutiva ao término de seu processo de candidatura.</a:t>
            </a:r>
          </a:p>
          <a:p>
            <a:pPr algn="just">
              <a:buFont typeface="Arial" charset="0"/>
              <a:buBlip>
                <a:blip r:embed="rId2"/>
              </a:buBlip>
              <a:defRPr/>
            </a:pPr>
            <a:endParaRPr lang="pt-BR" sz="2400" dirty="0" smtClean="0"/>
          </a:p>
          <a:p>
            <a:pPr algn="just">
              <a:buFont typeface="Arial" charset="0"/>
              <a:buBlip>
                <a:blip r:embed="rId2"/>
              </a:buBlip>
              <a:defRPr/>
            </a:pPr>
            <a:endParaRPr lang="pt-BR" sz="2400" dirty="0" smtClean="0"/>
          </a:p>
        </p:txBody>
      </p:sp>
      <p:sp>
        <p:nvSpPr>
          <p:cNvPr id="5" name="Retângulo de cantos arredondados 4"/>
          <p:cNvSpPr/>
          <p:nvPr/>
        </p:nvSpPr>
        <p:spPr>
          <a:xfrm>
            <a:off x="357188" y="409575"/>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Envio da Devolutiva</a:t>
            </a:r>
            <a:endParaRPr lang="pt-BR" sz="4400" dirty="0">
              <a:solidFill>
                <a:schemeClr val="bg1"/>
              </a:solidFill>
            </a:endParaRPr>
          </a:p>
        </p:txBody>
      </p:sp>
      <p:sp>
        <p:nvSpPr>
          <p:cNvPr id="6" name="Espaço Reservado para Número de Slide 5"/>
          <p:cNvSpPr>
            <a:spLocks noGrp="1"/>
          </p:cNvSpPr>
          <p:nvPr>
            <p:ph type="sldNum" sz="quarter" idx="16"/>
          </p:nvPr>
        </p:nvSpPr>
        <p:spPr/>
        <p:txBody>
          <a:bodyPr/>
          <a:lstStyle/>
          <a:p>
            <a:pPr>
              <a:defRPr/>
            </a:pPr>
            <a:fld id="{57CCFA56-E39B-4EE3-8849-E7BCA38AB42E}" type="slidenum">
              <a:rPr lang="pt-BR" smtClean="0"/>
              <a:pPr>
                <a:defRPr/>
              </a:pPr>
              <a:t>52</a:t>
            </a:fld>
            <a:endParaRPr lang="pt-B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tângulo de cantos arredondados 6"/>
          <p:cNvSpPr/>
          <p:nvPr/>
        </p:nvSpPr>
        <p:spPr>
          <a:xfrm>
            <a:off x="357188" y="41116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2800" b="1" dirty="0">
                <a:solidFill>
                  <a:schemeClr val="bg1"/>
                </a:solidFill>
                <a:effectLst>
                  <a:outerShdw blurRad="38100" dist="38100" dir="2700000" algn="tl">
                    <a:srgbClr val="000000">
                      <a:alpha val="43137"/>
                    </a:srgbClr>
                  </a:outerShdw>
                </a:effectLst>
              </a:rPr>
              <a:t>Devolutiva da Autoavaliação sobre o Negócio</a:t>
            </a:r>
            <a:endParaRPr lang="pt-BR" sz="2800" dirty="0">
              <a:solidFill>
                <a:schemeClr val="bg1"/>
              </a:solidFill>
            </a:endParaRPr>
          </a:p>
        </p:txBody>
      </p:sp>
      <p:sp>
        <p:nvSpPr>
          <p:cNvPr id="10" name="CaixaDeTexto 9"/>
          <p:cNvSpPr txBox="1"/>
          <p:nvPr/>
        </p:nvSpPr>
        <p:spPr>
          <a:xfrm>
            <a:off x="428596" y="1412875"/>
            <a:ext cx="8215370" cy="4801314"/>
          </a:xfrm>
          <a:prstGeom prst="rect">
            <a:avLst/>
          </a:prstGeom>
          <a:noFill/>
        </p:spPr>
        <p:txBody>
          <a:bodyPr wrap="square">
            <a:spAutoFit/>
          </a:bodyPr>
          <a:lstStyle/>
          <a:p>
            <a:pPr>
              <a:defRPr/>
            </a:pPr>
            <a:r>
              <a:rPr lang="pt-BR" b="1" u="sng" dirty="0">
                <a:solidFill>
                  <a:schemeClr val="accent4">
                    <a:lumMod val="75000"/>
                  </a:schemeClr>
                </a:solidFill>
              </a:rPr>
              <a:t>Pontos Fortes: </a:t>
            </a:r>
          </a:p>
          <a:p>
            <a:pPr>
              <a:buFont typeface="Wingdings" pitchFamily="2" charset="2"/>
              <a:buChar char="ü"/>
              <a:defRPr/>
            </a:pPr>
            <a:r>
              <a:rPr lang="pt-BR" dirty="0">
                <a:solidFill>
                  <a:schemeClr val="accent4">
                    <a:lumMod val="75000"/>
                  </a:schemeClr>
                </a:solidFill>
              </a:rPr>
              <a:t> A prática de se buscar informações antes da tomada de decisão deve ser mantida. Decisões tomadas com base em dados e fatos tendem a ser mais efetivas e promovem a competitividade do negócio.</a:t>
            </a:r>
          </a:p>
          <a:p>
            <a:pPr>
              <a:buFont typeface="Wingdings" pitchFamily="2" charset="2"/>
              <a:buChar char="ü"/>
              <a:defRPr/>
            </a:pPr>
            <a:r>
              <a:rPr lang="pt-BR" dirty="0">
                <a:solidFill>
                  <a:schemeClr val="accent4">
                    <a:lumMod val="75000"/>
                  </a:schemeClr>
                </a:solidFill>
              </a:rPr>
              <a:t>Seguir com os esforços para manter seus produtos e serviços inovadores fará com que sua empresa se mantenha competitiva.</a:t>
            </a:r>
          </a:p>
          <a:p>
            <a:pPr>
              <a:buFont typeface="Wingdings" pitchFamily="2" charset="2"/>
              <a:buChar char="ü"/>
              <a:defRPr/>
            </a:pPr>
            <a:r>
              <a:rPr lang="pt-BR" dirty="0">
                <a:solidFill>
                  <a:schemeClr val="accent4">
                    <a:lumMod val="75000"/>
                  </a:schemeClr>
                </a:solidFill>
              </a:rPr>
              <a:t> ...</a:t>
            </a:r>
          </a:p>
          <a:p>
            <a:pPr>
              <a:defRPr/>
            </a:pPr>
            <a:endParaRPr lang="pt-BR" b="1" u="sng" dirty="0">
              <a:solidFill>
                <a:schemeClr val="accent4">
                  <a:lumMod val="75000"/>
                </a:schemeClr>
              </a:solidFill>
            </a:endParaRPr>
          </a:p>
          <a:p>
            <a:pPr>
              <a:defRPr/>
            </a:pPr>
            <a:r>
              <a:rPr lang="pt-BR" b="1" u="sng" dirty="0">
                <a:solidFill>
                  <a:schemeClr val="accent4">
                    <a:lumMod val="75000"/>
                  </a:schemeClr>
                </a:solidFill>
              </a:rPr>
              <a:t>Oportunidades de Melhoria: </a:t>
            </a:r>
          </a:p>
          <a:p>
            <a:pPr>
              <a:buFont typeface="Wingdings" pitchFamily="2" charset="2"/>
              <a:buChar char="ü"/>
              <a:defRPr/>
            </a:pPr>
            <a:r>
              <a:rPr lang="pt-BR" dirty="0">
                <a:solidFill>
                  <a:schemeClr val="accent4">
                    <a:lumMod val="75000"/>
                  </a:schemeClr>
                </a:solidFill>
              </a:rPr>
              <a:t>Relacionar-se pessoalmente com as partes interessadas com que se relaciona é uma prática fundamental para compreensão de suas necessidades. Isso promove relacionamentos mais duradouros, troca de ideias, parcerias  e fortalece a sustentabilidade de um negócio.</a:t>
            </a:r>
          </a:p>
          <a:p>
            <a:pPr>
              <a:buFont typeface="Wingdings" pitchFamily="2" charset="2"/>
              <a:buChar char="ü"/>
              <a:defRPr/>
            </a:pPr>
            <a:r>
              <a:rPr lang="pt-BR" dirty="0">
                <a:solidFill>
                  <a:schemeClr val="accent4">
                    <a:lumMod val="75000"/>
                  </a:schemeClr>
                </a:solidFill>
              </a:rPr>
              <a:t>Uma atuação democrática e inspiradora fortalece a mobilização de pessoas.  Quando elas são envolvidas nos processos decisórios da empresa, elas normalmente ficam mais comprometidas,  por verem suas contribuições sendo consideradas. </a:t>
            </a:r>
          </a:p>
          <a:p>
            <a:pPr>
              <a:buFont typeface="Wingdings" pitchFamily="2" charset="2"/>
              <a:buChar char="ü"/>
              <a:defRPr/>
            </a:pPr>
            <a:r>
              <a:rPr lang="pt-BR" dirty="0">
                <a:solidFill>
                  <a:schemeClr val="accent4">
                    <a:lumMod val="75000"/>
                  </a:schemeClr>
                </a:solidFill>
              </a:rPr>
              <a:t> ... </a:t>
            </a:r>
            <a:endParaRPr lang="pt-BR" dirty="0"/>
          </a:p>
        </p:txBody>
      </p:sp>
      <p:sp>
        <p:nvSpPr>
          <p:cNvPr id="4" name="Espaço Reservado para Número de Slide 3"/>
          <p:cNvSpPr>
            <a:spLocks noGrp="1"/>
          </p:cNvSpPr>
          <p:nvPr>
            <p:ph type="sldNum" sz="quarter" idx="16"/>
          </p:nvPr>
        </p:nvSpPr>
        <p:spPr/>
        <p:txBody>
          <a:bodyPr/>
          <a:lstStyle/>
          <a:p>
            <a:pPr>
              <a:defRPr/>
            </a:pPr>
            <a:fld id="{B28FBDE8-7CDE-49F4-B4A4-588BE3AA6835}" type="slidenum">
              <a:rPr lang="pt-BR" smtClean="0"/>
              <a:pPr>
                <a:defRPr/>
              </a:pPr>
              <a:t>53</a:t>
            </a:fld>
            <a:endParaRPr lang="pt-B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tângulo de cantos arredondados 6"/>
          <p:cNvSpPr/>
          <p:nvPr/>
        </p:nvSpPr>
        <p:spPr>
          <a:xfrm>
            <a:off x="357188" y="41116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3200" b="1" dirty="0">
                <a:solidFill>
                  <a:schemeClr val="bg1"/>
                </a:solidFill>
                <a:effectLst>
                  <a:outerShdw blurRad="38100" dist="38100" dir="2700000" algn="tl">
                    <a:srgbClr val="000000">
                      <a:alpha val="43137"/>
                    </a:srgbClr>
                  </a:outerShdw>
                </a:effectLst>
                <a:cs typeface="DaunPenh" pitchFamily="2" charset="0"/>
              </a:rPr>
              <a:t>Características do Comportamento Empreendedor</a:t>
            </a:r>
          </a:p>
        </p:txBody>
      </p:sp>
      <p:pic>
        <p:nvPicPr>
          <p:cNvPr id="87043" name="Picture 4"/>
          <p:cNvPicPr>
            <a:picLocks noChangeAspect="1" noChangeArrowheads="1"/>
          </p:cNvPicPr>
          <p:nvPr/>
        </p:nvPicPr>
        <p:blipFill>
          <a:blip r:embed="rId2" cstate="print"/>
          <a:srcRect l="25507" t="21478" r="24825" b="7642"/>
          <a:stretch>
            <a:fillRect/>
          </a:stretch>
        </p:blipFill>
        <p:spPr bwMode="auto">
          <a:xfrm>
            <a:off x="1403350" y="1268413"/>
            <a:ext cx="6445250" cy="5518150"/>
          </a:xfrm>
          <a:prstGeom prst="rect">
            <a:avLst/>
          </a:prstGeom>
          <a:noFill/>
          <a:ln w="9525">
            <a:noFill/>
            <a:miter lim="800000"/>
            <a:headEnd/>
            <a:tailEnd/>
          </a:ln>
        </p:spPr>
      </p:pic>
      <p:sp>
        <p:nvSpPr>
          <p:cNvPr id="5" name="Espaço Reservado para Número de Slide 3"/>
          <p:cNvSpPr>
            <a:spLocks noGrp="1"/>
          </p:cNvSpPr>
          <p:nvPr>
            <p:ph type="sldNum" sz="quarter" idx="16"/>
          </p:nvPr>
        </p:nvSpPr>
        <p:spPr/>
        <p:txBody>
          <a:bodyPr/>
          <a:lstStyle/>
          <a:p>
            <a:pPr algn="r">
              <a:defRPr/>
            </a:pPr>
            <a:fld id="{5F2CBED5-B0CF-4AA5-AC36-7C87F189014D}" type="slidenum">
              <a:rPr lang="pt-BR" sz="1400" smtClean="0">
                <a:latin typeface="+mn-lt"/>
              </a:rPr>
              <a:pPr algn="r">
                <a:defRPr/>
              </a:pPr>
              <a:t>54</a:t>
            </a:fld>
            <a:endParaRPr lang="pt-BR" sz="1400" dirty="0">
              <a:latin typeface="+mn-lt"/>
            </a:endParaRPr>
          </a:p>
        </p:txBody>
      </p:sp>
      <p:sp>
        <p:nvSpPr>
          <p:cNvPr id="6" name="Texto explicativo retangular com cantos arredondados 5"/>
          <p:cNvSpPr/>
          <p:nvPr/>
        </p:nvSpPr>
        <p:spPr>
          <a:xfrm>
            <a:off x="6156325" y="1700213"/>
            <a:ext cx="2808288" cy="1990725"/>
          </a:xfrm>
          <a:prstGeom prst="wedgeRoundRectCallout">
            <a:avLst>
              <a:gd name="adj1" fmla="val -41017"/>
              <a:gd name="adj2" fmla="val 109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pt-BR" b="1" dirty="0">
                <a:solidFill>
                  <a:schemeClr val="bg1"/>
                </a:solidFill>
              </a:rPr>
              <a:t>Avaliadores e verificadores </a:t>
            </a:r>
            <a:r>
              <a:rPr lang="pt-BR" b="1" dirty="0">
                <a:solidFill>
                  <a:srgbClr val="FFFF00"/>
                </a:solidFill>
              </a:rPr>
              <a:t>NÃO</a:t>
            </a:r>
            <a:r>
              <a:rPr lang="pt-BR" b="1" dirty="0">
                <a:solidFill>
                  <a:schemeClr val="bg1"/>
                </a:solidFill>
              </a:rPr>
              <a:t> irão analisar essas respostas.</a:t>
            </a:r>
          </a:p>
          <a:p>
            <a:pPr>
              <a:defRPr/>
            </a:pPr>
            <a:endParaRPr lang="pt-BR" b="1" dirty="0">
              <a:solidFill>
                <a:schemeClr val="bg1"/>
              </a:solidFill>
            </a:endParaRPr>
          </a:p>
          <a:p>
            <a:pPr>
              <a:defRPr/>
            </a:pPr>
            <a:r>
              <a:rPr lang="pt-BR" b="1" dirty="0">
                <a:solidFill>
                  <a:schemeClr val="bg1"/>
                </a:solidFill>
              </a:rPr>
              <a:t>Elas servem apenas para a empreendedora!!!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tângulo de cantos arredondados 6"/>
          <p:cNvSpPr/>
          <p:nvPr/>
        </p:nvSpPr>
        <p:spPr>
          <a:xfrm>
            <a:off x="357188" y="41116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Devolutiva</a:t>
            </a:r>
          </a:p>
        </p:txBody>
      </p:sp>
      <p:sp>
        <p:nvSpPr>
          <p:cNvPr id="9" name="Espaço Reservado para Número de Slide 3"/>
          <p:cNvSpPr>
            <a:spLocks noGrp="1"/>
          </p:cNvSpPr>
          <p:nvPr>
            <p:ph type="sldNum" sz="quarter" idx="16"/>
          </p:nvPr>
        </p:nvSpPr>
        <p:spPr/>
        <p:txBody>
          <a:bodyPr/>
          <a:lstStyle/>
          <a:p>
            <a:pPr algn="r">
              <a:defRPr/>
            </a:pPr>
            <a:fld id="{4AA963A5-B967-4E8A-8920-E7C9FBA71253}" type="slidenum">
              <a:rPr lang="pt-BR" sz="1400" smtClean="0">
                <a:latin typeface="+mn-lt"/>
              </a:rPr>
              <a:pPr algn="r">
                <a:defRPr/>
              </a:pPr>
              <a:t>55</a:t>
            </a:fld>
            <a:endParaRPr lang="pt-BR" sz="1400" dirty="0">
              <a:latin typeface="+mn-lt"/>
            </a:endParaRPr>
          </a:p>
        </p:txBody>
      </p:sp>
      <p:graphicFrame>
        <p:nvGraphicFramePr>
          <p:cNvPr id="10" name="Tabela 9"/>
          <p:cNvGraphicFramePr>
            <a:graphicFrameLocks noGrp="1"/>
          </p:cNvGraphicFramePr>
          <p:nvPr/>
        </p:nvGraphicFramePr>
        <p:xfrm>
          <a:off x="301625" y="1412875"/>
          <a:ext cx="5207000" cy="2419350"/>
        </p:xfrm>
        <a:graphic>
          <a:graphicData uri="http://schemas.openxmlformats.org/drawingml/2006/table">
            <a:tbl>
              <a:tblPr/>
              <a:tblGrid>
                <a:gridCol w="3302000"/>
                <a:gridCol w="939800"/>
                <a:gridCol w="965200"/>
              </a:tblGrid>
              <a:tr h="409575">
                <a:tc>
                  <a:txBody>
                    <a:bodyPr/>
                    <a:lstStyle/>
                    <a:p>
                      <a:pPr algn="ctr" rtl="0" fontAlgn="ctr"/>
                      <a:r>
                        <a:rPr lang="pt-BR" sz="1200" b="1" i="0" u="none" strike="noStrike">
                          <a:solidFill>
                            <a:srgbClr val="000000"/>
                          </a:solidFill>
                          <a:latin typeface="Arial"/>
                        </a:rPr>
                        <a:t>CARACTERÍSTICA EMPREENDEDORA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pt-BR" sz="1200" b="1" i="0" u="none" strike="noStrike">
                          <a:solidFill>
                            <a:srgbClr val="000000"/>
                          </a:solidFill>
                          <a:latin typeface="Arial"/>
                        </a:rPr>
                        <a:t>Percentual obtido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pt-BR" sz="1200" b="1" i="0" u="none" strike="noStrike">
                          <a:solidFill>
                            <a:srgbClr val="000000"/>
                          </a:solidFill>
                          <a:latin typeface="Arial"/>
                        </a:rPr>
                        <a:t>Percentual máximo</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0025">
                <a:tc>
                  <a:txBody>
                    <a:bodyPr/>
                    <a:lstStyle/>
                    <a:p>
                      <a:pPr algn="just" rtl="0" fontAlgn="t"/>
                      <a:r>
                        <a:rPr lang="pt-BR" sz="1200" b="0" i="0" u="none" strike="noStrike">
                          <a:solidFill>
                            <a:srgbClr val="000000"/>
                          </a:solidFill>
                          <a:latin typeface="Arial"/>
                        </a:rPr>
                        <a:t>1. Busca de oportunidades e iniciativa</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pt-BR" sz="1200" b="0" i="0" u="none" strike="noStrike">
                          <a:solidFill>
                            <a:srgbClr val="000000"/>
                          </a:solidFill>
                          <a:latin typeface="Arial"/>
                        </a:rPr>
                        <a:t>84%</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pt-BR" sz="1200" b="1" i="0" u="none" strike="noStrike">
                          <a:solidFill>
                            <a:srgbClr val="000000"/>
                          </a:solidFill>
                          <a:latin typeface="Arial"/>
                        </a:rPr>
                        <a:t>100%</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just" rtl="0" fontAlgn="t"/>
                      <a:r>
                        <a:rPr lang="pt-BR" sz="1200" b="0" i="0" u="none" strike="noStrike">
                          <a:solidFill>
                            <a:srgbClr val="000000"/>
                          </a:solidFill>
                          <a:latin typeface="Arial"/>
                        </a:rPr>
                        <a:t>2. Persistência</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pt-BR" sz="1200" b="0" i="0" u="none" strike="noStrike">
                          <a:solidFill>
                            <a:srgbClr val="000000"/>
                          </a:solidFill>
                          <a:latin typeface="Arial"/>
                        </a:rPr>
                        <a:t>52%</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pt-BR" sz="1200" b="1" i="0" u="none" strike="noStrike">
                          <a:solidFill>
                            <a:srgbClr val="000000"/>
                          </a:solidFill>
                          <a:latin typeface="Arial"/>
                        </a:rPr>
                        <a:t>100%</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just" rtl="0" fontAlgn="t"/>
                      <a:r>
                        <a:rPr lang="pt-BR" sz="1200" b="0" i="0" u="none" strike="noStrike">
                          <a:solidFill>
                            <a:srgbClr val="000000"/>
                          </a:solidFill>
                          <a:latin typeface="Arial"/>
                        </a:rPr>
                        <a:t>3. Comprometimento</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pt-BR" sz="1200" b="0" i="0" u="none" strike="noStrike">
                          <a:solidFill>
                            <a:srgbClr val="000000"/>
                          </a:solidFill>
                          <a:latin typeface="Arial"/>
                        </a:rPr>
                        <a:t>68%</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pt-BR" sz="1200" b="1" i="0" u="none" strike="noStrike">
                          <a:solidFill>
                            <a:srgbClr val="000000"/>
                          </a:solidFill>
                          <a:latin typeface="Arial"/>
                        </a:rPr>
                        <a:t>100%</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just" rtl="0" fontAlgn="t"/>
                      <a:r>
                        <a:rPr lang="pt-BR" sz="1200" b="0" i="0" u="none" strike="noStrike">
                          <a:solidFill>
                            <a:srgbClr val="000000"/>
                          </a:solidFill>
                          <a:latin typeface="Arial"/>
                        </a:rPr>
                        <a:t>4. Exigência de qualidade e eficiência</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pt-BR" sz="1200" b="0" i="0" u="none" strike="noStrike">
                          <a:solidFill>
                            <a:srgbClr val="000000"/>
                          </a:solidFill>
                          <a:latin typeface="Arial"/>
                        </a:rPr>
                        <a:t>84%</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pt-BR" sz="1200" b="1" i="0" u="none" strike="noStrike">
                          <a:solidFill>
                            <a:srgbClr val="000000"/>
                          </a:solidFill>
                          <a:latin typeface="Arial"/>
                        </a:rPr>
                        <a:t>100%</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just" rtl="0" fontAlgn="t"/>
                      <a:r>
                        <a:rPr lang="pt-BR" sz="1200" b="0" i="0" u="none" strike="noStrike">
                          <a:solidFill>
                            <a:srgbClr val="000000"/>
                          </a:solidFill>
                          <a:latin typeface="Arial"/>
                        </a:rPr>
                        <a:t>5. Correr riscos calculados</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pt-BR" sz="1200" b="0" i="0" u="none" strike="noStrike">
                          <a:solidFill>
                            <a:srgbClr val="000000"/>
                          </a:solidFill>
                          <a:latin typeface="Arial"/>
                        </a:rPr>
                        <a:t>68%</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pt-BR" sz="1200" b="1" i="0" u="none" strike="noStrike">
                          <a:solidFill>
                            <a:srgbClr val="000000"/>
                          </a:solidFill>
                          <a:latin typeface="Arial"/>
                        </a:rPr>
                        <a:t>100%</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just" rtl="0" fontAlgn="t"/>
                      <a:r>
                        <a:rPr lang="pt-BR" sz="1200" b="0" i="0" u="none" strike="noStrike">
                          <a:solidFill>
                            <a:srgbClr val="000000"/>
                          </a:solidFill>
                          <a:latin typeface="Arial"/>
                        </a:rPr>
                        <a:t>6. Estabelecimento de metas</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pt-BR" sz="1200" b="0" i="0" u="none" strike="noStrike">
                          <a:solidFill>
                            <a:srgbClr val="000000"/>
                          </a:solidFill>
                          <a:latin typeface="Arial"/>
                        </a:rPr>
                        <a:t>100%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pt-BR" sz="1200" b="1" i="0" u="none" strike="noStrike">
                          <a:solidFill>
                            <a:srgbClr val="000000"/>
                          </a:solidFill>
                          <a:latin typeface="Arial"/>
                        </a:rPr>
                        <a:t>100%</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just" rtl="0" fontAlgn="t"/>
                      <a:r>
                        <a:rPr lang="pt-BR" sz="1200" b="0" i="0" u="none" strike="noStrike">
                          <a:solidFill>
                            <a:srgbClr val="000000"/>
                          </a:solidFill>
                          <a:latin typeface="Arial"/>
                        </a:rPr>
                        <a:t>7. Busca de informações</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pt-BR" sz="1200" b="0" i="0" u="none" strike="noStrike">
                          <a:solidFill>
                            <a:srgbClr val="000000"/>
                          </a:solidFill>
                          <a:latin typeface="Arial"/>
                        </a:rPr>
                        <a:t>68%</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pt-BR" sz="1200" b="1" i="0" u="none" strike="noStrike">
                          <a:solidFill>
                            <a:srgbClr val="000000"/>
                          </a:solidFill>
                          <a:latin typeface="Arial"/>
                        </a:rPr>
                        <a:t>100%</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just" rtl="0" fontAlgn="t"/>
                      <a:r>
                        <a:rPr lang="pt-BR" sz="1200" b="0" i="0" u="none" strike="noStrike">
                          <a:solidFill>
                            <a:srgbClr val="000000"/>
                          </a:solidFill>
                          <a:latin typeface="Arial"/>
                        </a:rPr>
                        <a:t>8. Planejamento e monitoramento sistemáticos</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pt-BR" sz="1200" b="0" i="0" u="none" strike="noStrike">
                          <a:solidFill>
                            <a:srgbClr val="000000"/>
                          </a:solidFill>
                          <a:latin typeface="Arial"/>
                        </a:rPr>
                        <a:t>100%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pt-BR" sz="1200" b="1" i="0" u="none" strike="noStrike">
                          <a:solidFill>
                            <a:srgbClr val="000000"/>
                          </a:solidFill>
                          <a:latin typeface="Arial"/>
                        </a:rPr>
                        <a:t>100%</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just" rtl="0" fontAlgn="t"/>
                      <a:r>
                        <a:rPr lang="pt-BR" sz="1200" b="0" i="0" u="none" strike="noStrike">
                          <a:solidFill>
                            <a:srgbClr val="000000"/>
                          </a:solidFill>
                          <a:latin typeface="Arial"/>
                        </a:rPr>
                        <a:t>9. Persuasão e rede de contatos</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pt-BR" sz="1200" b="0" i="0" u="none" strike="noStrike">
                          <a:solidFill>
                            <a:srgbClr val="000000"/>
                          </a:solidFill>
                          <a:latin typeface="Arial"/>
                        </a:rPr>
                        <a:t>68%</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pt-BR" sz="1200" b="1" i="0" u="none" strike="noStrike">
                          <a:solidFill>
                            <a:srgbClr val="000000"/>
                          </a:solidFill>
                          <a:latin typeface="Arial"/>
                        </a:rPr>
                        <a:t>100%</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9550">
                <a:tc>
                  <a:txBody>
                    <a:bodyPr/>
                    <a:lstStyle/>
                    <a:p>
                      <a:pPr algn="just" rtl="0" fontAlgn="t"/>
                      <a:r>
                        <a:rPr lang="pt-BR" sz="1200" b="0" i="0" u="none" strike="noStrike">
                          <a:solidFill>
                            <a:srgbClr val="000000"/>
                          </a:solidFill>
                          <a:latin typeface="Arial"/>
                        </a:rPr>
                        <a:t>10. Independência e autoconfiança</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r>
                        <a:rPr lang="pt-BR" sz="1200" b="0" i="0" u="none" strike="noStrike">
                          <a:solidFill>
                            <a:srgbClr val="000000"/>
                          </a:solidFill>
                          <a:latin typeface="Arial"/>
                        </a:rPr>
                        <a:t>68%</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r>
                        <a:rPr lang="pt-BR" sz="1200" b="1" i="0" u="none" strike="noStrike" dirty="0">
                          <a:solidFill>
                            <a:srgbClr val="000000"/>
                          </a:solidFill>
                          <a:latin typeface="Arial"/>
                        </a:rPr>
                        <a:t>100%</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1" name="Gráfico 10"/>
          <p:cNvGraphicFramePr/>
          <p:nvPr/>
        </p:nvGraphicFramePr>
        <p:xfrm>
          <a:off x="3143250" y="3762375"/>
          <a:ext cx="6000750" cy="3095625"/>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9090" name="Picture 3"/>
          <p:cNvPicPr>
            <a:picLocks noChangeAspect="1" noChangeArrowheads="1"/>
          </p:cNvPicPr>
          <p:nvPr/>
        </p:nvPicPr>
        <p:blipFill>
          <a:blip r:embed="rId2" cstate="print"/>
          <a:srcRect l="11018" t="18816" r="7475" b="5000"/>
          <a:stretch>
            <a:fillRect/>
          </a:stretch>
        </p:blipFill>
        <p:spPr bwMode="auto">
          <a:xfrm>
            <a:off x="715963" y="1458913"/>
            <a:ext cx="7672387" cy="4922837"/>
          </a:xfrm>
          <a:prstGeom prst="rect">
            <a:avLst/>
          </a:prstGeom>
          <a:noFill/>
          <a:ln w="9525">
            <a:noFill/>
            <a:miter lim="800000"/>
            <a:headEnd/>
            <a:tailEnd/>
          </a:ln>
        </p:spPr>
      </p:pic>
      <p:sp>
        <p:nvSpPr>
          <p:cNvPr id="3" name="Retângulo de cantos arredondados 2"/>
          <p:cNvSpPr/>
          <p:nvPr/>
        </p:nvSpPr>
        <p:spPr>
          <a:xfrm>
            <a:off x="357188" y="41116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Devolutiva</a:t>
            </a:r>
          </a:p>
        </p:txBody>
      </p:sp>
      <p:sp>
        <p:nvSpPr>
          <p:cNvPr id="5" name="Espaço Reservado para Número de Slide 3"/>
          <p:cNvSpPr>
            <a:spLocks noGrp="1"/>
          </p:cNvSpPr>
          <p:nvPr>
            <p:ph type="sldNum" sz="quarter" idx="16"/>
          </p:nvPr>
        </p:nvSpPr>
        <p:spPr/>
        <p:txBody>
          <a:bodyPr/>
          <a:lstStyle/>
          <a:p>
            <a:pPr algn="r">
              <a:defRPr/>
            </a:pPr>
            <a:fld id="{688623F6-8F57-439A-ADB7-A1D880B6409F}" type="slidenum">
              <a:rPr lang="pt-BR" sz="1400" smtClean="0">
                <a:latin typeface="+mn-lt"/>
              </a:rPr>
              <a:pPr algn="r">
                <a:defRPr/>
              </a:pPr>
              <a:t>56</a:t>
            </a:fld>
            <a:endParaRPr lang="pt-BR" sz="1400" dirty="0">
              <a:latin typeface="+mn-lt"/>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4"/>
          <p:cNvSpPr>
            <a:spLocks noGrp="1" noChangeArrowheads="1"/>
          </p:cNvSpPr>
          <p:nvPr>
            <p:ph idx="1"/>
          </p:nvPr>
        </p:nvSpPr>
        <p:spPr>
          <a:xfrm>
            <a:off x="214282" y="1484784"/>
            <a:ext cx="8174142" cy="2593975"/>
          </a:xfrm>
        </p:spPr>
        <p:txBody>
          <a:bodyPr/>
          <a:lstStyle/>
          <a:p>
            <a:pPr marL="457200" indent="-457200">
              <a:buFont typeface="Arial" charset="0"/>
              <a:buAutoNum type="arabicParenR"/>
              <a:defRPr/>
            </a:pPr>
            <a:r>
              <a:rPr lang="pt-BR" sz="2000" b="1" dirty="0" smtClean="0">
                <a:solidFill>
                  <a:srgbClr val="FF0000"/>
                </a:solidFill>
                <a:ea typeface="Verdana" pitchFamily="34" charset="0"/>
                <a:cs typeface="Verdana" pitchFamily="34" charset="0"/>
              </a:rPr>
              <a:t>Superação da mulher</a:t>
            </a:r>
            <a:r>
              <a:rPr lang="pt-BR" sz="2000" b="1" dirty="0" smtClean="0">
                <a:solidFill>
                  <a:schemeClr val="accent4">
                    <a:lumMod val="75000"/>
                  </a:schemeClr>
                </a:solidFill>
                <a:ea typeface="Verdana" pitchFamily="34" charset="0"/>
                <a:cs typeface="Verdana" pitchFamily="34" charset="0"/>
              </a:rPr>
              <a:t>;  </a:t>
            </a:r>
            <a:endParaRPr lang="pt-BR" sz="2000" dirty="0" smtClean="0">
              <a:solidFill>
                <a:schemeClr val="accent4">
                  <a:lumMod val="75000"/>
                </a:schemeClr>
              </a:solidFill>
              <a:ea typeface="Verdana" pitchFamily="34" charset="0"/>
              <a:cs typeface="Verdana" pitchFamily="34" charset="0"/>
            </a:endParaRPr>
          </a:p>
          <a:p>
            <a:pPr>
              <a:buFont typeface="Arial" charset="0"/>
              <a:buNone/>
              <a:defRPr/>
            </a:pPr>
            <a:r>
              <a:rPr lang="pt-BR" sz="2000" b="1" dirty="0" smtClean="0">
                <a:solidFill>
                  <a:schemeClr val="accent4">
                    <a:lumMod val="75000"/>
                  </a:schemeClr>
                </a:solidFill>
                <a:ea typeface="Verdana" pitchFamily="34" charset="0"/>
                <a:cs typeface="Verdana" pitchFamily="34" charset="0"/>
              </a:rPr>
              <a:t>2)	Visão de Futuro;</a:t>
            </a:r>
            <a:endParaRPr lang="pt-BR" sz="2000" dirty="0" smtClean="0">
              <a:solidFill>
                <a:schemeClr val="accent4">
                  <a:lumMod val="75000"/>
                </a:schemeClr>
              </a:solidFill>
              <a:ea typeface="Verdana" pitchFamily="34" charset="0"/>
              <a:cs typeface="Verdana" pitchFamily="34" charset="0"/>
            </a:endParaRPr>
          </a:p>
          <a:p>
            <a:pPr>
              <a:buFont typeface="Arial" charset="0"/>
              <a:buNone/>
              <a:defRPr/>
            </a:pPr>
            <a:r>
              <a:rPr lang="pt-BR" sz="2000" b="1" dirty="0" smtClean="0">
                <a:solidFill>
                  <a:schemeClr val="accent4">
                    <a:lumMod val="75000"/>
                  </a:schemeClr>
                </a:solidFill>
                <a:ea typeface="Verdana" pitchFamily="34" charset="0"/>
                <a:cs typeface="Verdana" pitchFamily="34" charset="0"/>
              </a:rPr>
              <a:t>3)	Ideias inovadoras e adaptação às novas tendências;</a:t>
            </a:r>
            <a:endParaRPr lang="pt-BR" sz="2000" dirty="0" smtClean="0">
              <a:solidFill>
                <a:schemeClr val="accent4">
                  <a:lumMod val="75000"/>
                </a:schemeClr>
              </a:solidFill>
              <a:ea typeface="Verdana" pitchFamily="34" charset="0"/>
              <a:cs typeface="Verdana" pitchFamily="34" charset="0"/>
            </a:endParaRPr>
          </a:p>
          <a:p>
            <a:pPr>
              <a:buFont typeface="Arial" charset="0"/>
              <a:buNone/>
              <a:defRPr/>
            </a:pPr>
            <a:r>
              <a:rPr lang="pt-BR" sz="2000" b="1" dirty="0" smtClean="0">
                <a:solidFill>
                  <a:schemeClr val="accent4">
                    <a:lumMod val="75000"/>
                  </a:schemeClr>
                </a:solidFill>
                <a:ea typeface="Verdana" pitchFamily="34" charset="0"/>
                <a:cs typeface="Verdana" pitchFamily="34" charset="0"/>
              </a:rPr>
              <a:t>4)	Atuação democrática, transparente, inspiradora e motivadora;</a:t>
            </a:r>
            <a:endParaRPr lang="pt-BR" sz="2000" dirty="0" smtClean="0">
              <a:solidFill>
                <a:schemeClr val="accent4">
                  <a:lumMod val="75000"/>
                </a:schemeClr>
              </a:solidFill>
              <a:ea typeface="Verdana" pitchFamily="34" charset="0"/>
              <a:cs typeface="Verdana" pitchFamily="34" charset="0"/>
            </a:endParaRPr>
          </a:p>
          <a:p>
            <a:pPr>
              <a:buFont typeface="Arial" charset="0"/>
              <a:buNone/>
              <a:defRPr/>
            </a:pPr>
            <a:r>
              <a:rPr lang="pt-BR" sz="2000" b="1" dirty="0" smtClean="0">
                <a:solidFill>
                  <a:schemeClr val="accent4">
                    <a:lumMod val="75000"/>
                  </a:schemeClr>
                </a:solidFill>
                <a:ea typeface="Verdana" pitchFamily="34" charset="0"/>
                <a:cs typeface="Verdana" pitchFamily="34" charset="0"/>
              </a:rPr>
              <a:t>5)	Participação ativa nos negócios, perseverança e superação dos desafios;</a:t>
            </a:r>
          </a:p>
          <a:p>
            <a:pPr>
              <a:buFont typeface="Arial" charset="0"/>
              <a:buNone/>
              <a:defRPr/>
            </a:pPr>
            <a:r>
              <a:rPr lang="pt-BR" sz="2000" b="1" dirty="0" smtClean="0">
                <a:solidFill>
                  <a:schemeClr val="accent4">
                    <a:lumMod val="75000"/>
                  </a:schemeClr>
                </a:solidFill>
                <a:ea typeface="Verdana" pitchFamily="34" charset="0"/>
                <a:cs typeface="Verdana" pitchFamily="34" charset="0"/>
              </a:rPr>
              <a:t>6)	Ambiente participativo e agradável para quem trabalha no seu negócio;</a:t>
            </a:r>
            <a:endParaRPr lang="pt-BR" sz="2000" dirty="0" smtClean="0">
              <a:solidFill>
                <a:schemeClr val="accent4">
                  <a:lumMod val="75000"/>
                </a:schemeClr>
              </a:solidFill>
              <a:ea typeface="Verdana" pitchFamily="34" charset="0"/>
              <a:cs typeface="Verdana" pitchFamily="34" charset="0"/>
            </a:endParaRPr>
          </a:p>
          <a:p>
            <a:pPr>
              <a:buFont typeface="Arial" charset="0"/>
              <a:buNone/>
              <a:defRPr/>
            </a:pPr>
            <a:r>
              <a:rPr lang="pt-BR" sz="2000" b="1" dirty="0" smtClean="0">
                <a:solidFill>
                  <a:schemeClr val="accent4">
                    <a:lumMod val="75000"/>
                  </a:schemeClr>
                </a:solidFill>
                <a:ea typeface="Verdana" pitchFamily="34" charset="0"/>
                <a:cs typeface="Verdana" pitchFamily="34" charset="0"/>
              </a:rPr>
              <a:t>7)	Estabelecimento de relacionamentos duradouros com os clientes;</a:t>
            </a:r>
            <a:endParaRPr lang="pt-BR" sz="2000" dirty="0" smtClean="0">
              <a:solidFill>
                <a:schemeClr val="accent4">
                  <a:lumMod val="75000"/>
                </a:schemeClr>
              </a:solidFill>
              <a:ea typeface="Verdana" pitchFamily="34" charset="0"/>
              <a:cs typeface="Verdana" pitchFamily="34" charset="0"/>
            </a:endParaRPr>
          </a:p>
          <a:p>
            <a:pPr>
              <a:buFont typeface="Arial" charset="0"/>
              <a:buNone/>
              <a:defRPr/>
            </a:pPr>
            <a:r>
              <a:rPr lang="pt-BR" sz="2000" b="1" dirty="0" smtClean="0">
                <a:solidFill>
                  <a:schemeClr val="accent4">
                    <a:lumMod val="75000"/>
                  </a:schemeClr>
                </a:solidFill>
                <a:ea typeface="Verdana" pitchFamily="34" charset="0"/>
                <a:cs typeface="Verdana" pitchFamily="34" charset="0"/>
              </a:rPr>
              <a:t>8)	Preocupação com a preservação do meio ambiente e da cultura da sua região;</a:t>
            </a:r>
            <a:endParaRPr lang="pt-BR" sz="2000" dirty="0" smtClean="0">
              <a:solidFill>
                <a:schemeClr val="accent4">
                  <a:lumMod val="75000"/>
                </a:schemeClr>
              </a:solidFill>
              <a:ea typeface="Verdana" pitchFamily="34" charset="0"/>
              <a:cs typeface="Verdana" pitchFamily="34" charset="0"/>
            </a:endParaRPr>
          </a:p>
          <a:p>
            <a:pPr>
              <a:buFont typeface="Arial" charset="0"/>
              <a:buAutoNum type="arabicParenR" startAt="9"/>
              <a:defRPr/>
            </a:pPr>
            <a:r>
              <a:rPr lang="pt-BR" sz="2000" b="1" dirty="0" smtClean="0">
                <a:solidFill>
                  <a:schemeClr val="accent4">
                    <a:lumMod val="75000"/>
                  </a:schemeClr>
                </a:solidFill>
                <a:ea typeface="Verdana" pitchFamily="34" charset="0"/>
                <a:cs typeface="Verdana" pitchFamily="34" charset="0"/>
              </a:rPr>
              <a:t>Estabelecimento de parcerias para o desenvolvimento das atividades;</a:t>
            </a:r>
          </a:p>
          <a:p>
            <a:pPr>
              <a:buFont typeface="Arial" charset="0"/>
              <a:buAutoNum type="arabicParenR" startAt="9"/>
              <a:defRPr/>
            </a:pPr>
            <a:r>
              <a:rPr lang="pt-BR" sz="2000" b="1" dirty="0" smtClean="0">
                <a:solidFill>
                  <a:schemeClr val="accent4">
                    <a:lumMod val="75000"/>
                  </a:schemeClr>
                </a:solidFill>
                <a:ea typeface="Verdana" pitchFamily="34" charset="0"/>
                <a:cs typeface="Verdana" pitchFamily="34" charset="0"/>
              </a:rPr>
              <a:t>Lições aprendidas (por meio de experimentações, erros cometidos            ou compartilhamento de informações);</a:t>
            </a:r>
            <a:endParaRPr lang="pt-BR" sz="2000" dirty="0" smtClean="0">
              <a:solidFill>
                <a:schemeClr val="accent4">
                  <a:lumMod val="75000"/>
                </a:schemeClr>
              </a:solidFill>
              <a:ea typeface="Verdana" pitchFamily="34" charset="0"/>
              <a:cs typeface="Verdana" pitchFamily="34" charset="0"/>
            </a:endParaRPr>
          </a:p>
          <a:p>
            <a:pPr>
              <a:buFont typeface="Arial" charset="0"/>
              <a:buNone/>
              <a:defRPr/>
            </a:pPr>
            <a:r>
              <a:rPr lang="pt-BR" sz="2000" b="1" dirty="0" smtClean="0">
                <a:solidFill>
                  <a:schemeClr val="accent4">
                    <a:lumMod val="75000"/>
                  </a:schemeClr>
                </a:solidFill>
                <a:ea typeface="Verdana" pitchFamily="34" charset="0"/>
                <a:cs typeface="Verdana" pitchFamily="34" charset="0"/>
              </a:rPr>
              <a:t>11)	Crescimento dos resultados obtidos;</a:t>
            </a:r>
            <a:endParaRPr lang="pt-BR" sz="2000" dirty="0" smtClean="0">
              <a:solidFill>
                <a:schemeClr val="accent4">
                  <a:lumMod val="75000"/>
                </a:schemeClr>
              </a:solidFill>
              <a:ea typeface="Verdana" pitchFamily="34" charset="0"/>
              <a:cs typeface="Verdana" pitchFamily="34" charset="0"/>
            </a:endParaRPr>
          </a:p>
          <a:p>
            <a:pPr>
              <a:buFont typeface="Arial" charset="0"/>
              <a:buNone/>
              <a:defRPr/>
            </a:pPr>
            <a:r>
              <a:rPr lang="pt-BR" sz="2000" b="1" dirty="0" smtClean="0">
                <a:solidFill>
                  <a:schemeClr val="accent4">
                    <a:lumMod val="75000"/>
                  </a:schemeClr>
                </a:solidFill>
                <a:ea typeface="Verdana" pitchFamily="34" charset="0"/>
                <a:cs typeface="Verdana" pitchFamily="34" charset="0"/>
              </a:rPr>
              <a:t>12)	Contribuição para o desenvolvimento de outras empreendedoras.</a:t>
            </a:r>
            <a:endParaRPr lang="pt-BR" sz="2000" dirty="0" smtClean="0">
              <a:solidFill>
                <a:schemeClr val="accent4">
                  <a:lumMod val="75000"/>
                </a:schemeClr>
              </a:solidFill>
              <a:ea typeface="Verdana" pitchFamily="34" charset="0"/>
              <a:cs typeface="Verdana" pitchFamily="34" charset="0"/>
            </a:endParaRPr>
          </a:p>
          <a:p>
            <a:pPr marL="0" indent="0" eaLnBrk="1" hangingPunct="1">
              <a:lnSpc>
                <a:spcPct val="150000"/>
              </a:lnSpc>
              <a:buFont typeface="Arial" charset="0"/>
              <a:buNone/>
              <a:defRPr/>
            </a:pPr>
            <a:endParaRPr lang="pt-BR" dirty="0" smtClean="0">
              <a:solidFill>
                <a:schemeClr val="accent1">
                  <a:lumMod val="75000"/>
                </a:schemeClr>
              </a:solidFill>
            </a:endParaRPr>
          </a:p>
        </p:txBody>
      </p:sp>
      <p:sp>
        <p:nvSpPr>
          <p:cNvPr id="6" name="Retângulo de cantos arredondados 5"/>
          <p:cNvSpPr/>
          <p:nvPr/>
        </p:nvSpPr>
        <p:spPr>
          <a:xfrm>
            <a:off x="357188" y="40481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rPr>
              <a:t>Critérios de </a:t>
            </a:r>
            <a:r>
              <a:rPr lang="pt-BR" sz="4400" b="1" dirty="0" smtClean="0">
                <a:solidFill>
                  <a:schemeClr val="bg1"/>
                </a:solidFill>
                <a:effectLst>
                  <a:outerShdw blurRad="38100" dist="38100" dir="2700000" algn="tl">
                    <a:srgbClr val="000000">
                      <a:alpha val="43137"/>
                    </a:srgbClr>
                  </a:outerShdw>
                </a:effectLst>
              </a:rPr>
              <a:t>Avaliação</a:t>
            </a:r>
            <a:endParaRPr lang="pt-BR" sz="4400" dirty="0">
              <a:solidFill>
                <a:schemeClr val="bg1"/>
              </a:solidFill>
            </a:endParaRPr>
          </a:p>
        </p:txBody>
      </p:sp>
      <p:pic>
        <p:nvPicPr>
          <p:cNvPr id="90116" name="Picture 4"/>
          <p:cNvPicPr>
            <a:picLocks noChangeAspect="1"/>
          </p:cNvPicPr>
          <p:nvPr/>
        </p:nvPicPr>
        <p:blipFill>
          <a:blip r:embed="rId2" cstate="print"/>
          <a:srcRect/>
          <a:stretch>
            <a:fillRect/>
          </a:stretch>
        </p:blipFill>
        <p:spPr bwMode="auto">
          <a:xfrm>
            <a:off x="7845804" y="5214950"/>
            <a:ext cx="1298196" cy="1643050"/>
          </a:xfrm>
          <a:prstGeom prst="rect">
            <a:avLst/>
          </a:prstGeom>
          <a:noFill/>
          <a:ln w="9525">
            <a:noFill/>
            <a:miter lim="800000"/>
            <a:headEnd/>
            <a:tailEnd/>
          </a:ln>
        </p:spPr>
      </p:pic>
      <p:sp>
        <p:nvSpPr>
          <p:cNvPr id="5" name="Espaço Reservado para Número de Slide 4"/>
          <p:cNvSpPr>
            <a:spLocks noGrp="1"/>
          </p:cNvSpPr>
          <p:nvPr>
            <p:ph type="sldNum" sz="quarter" idx="16"/>
          </p:nvPr>
        </p:nvSpPr>
        <p:spPr/>
        <p:txBody>
          <a:bodyPr/>
          <a:lstStyle/>
          <a:p>
            <a:pPr>
              <a:defRPr/>
            </a:pPr>
            <a:fld id="{57CCFA56-E39B-4EE3-8849-E7BCA38AB42E}" type="slidenum">
              <a:rPr lang="pt-BR" smtClean="0"/>
              <a:pPr>
                <a:defRPr/>
              </a:pPr>
              <a:t>57</a:t>
            </a:fld>
            <a:endParaRPr lang="pt-B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tângulo de cantos arredondados 4">
            <a:hlinkClick r:id="rId2" action="ppaction://hlinkpres?slideindex=1&amp;slidetitle="/>
          </p:cNvPr>
          <p:cNvSpPr/>
          <p:nvPr/>
        </p:nvSpPr>
        <p:spPr>
          <a:xfrm>
            <a:off x="357158" y="285728"/>
            <a:ext cx="8429625" cy="1000125"/>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Exercício 1</a:t>
            </a:r>
          </a:p>
        </p:txBody>
      </p:sp>
      <p:sp>
        <p:nvSpPr>
          <p:cNvPr id="7" name="Espaço Reservado para Número de Slide 3"/>
          <p:cNvSpPr>
            <a:spLocks noGrp="1"/>
          </p:cNvSpPr>
          <p:nvPr>
            <p:ph type="sldNum" sz="quarter" idx="16"/>
          </p:nvPr>
        </p:nvSpPr>
        <p:spPr/>
        <p:txBody>
          <a:bodyPr/>
          <a:lstStyle/>
          <a:p>
            <a:pPr algn="r">
              <a:defRPr/>
            </a:pPr>
            <a:fld id="{998E5B65-11DD-4858-B42C-C1298E6EC86A}" type="slidenum">
              <a:rPr lang="pt-BR" sz="1400" smtClean="0">
                <a:latin typeface="+mn-lt"/>
              </a:rPr>
              <a:pPr algn="r">
                <a:defRPr/>
              </a:pPr>
              <a:t>58</a:t>
            </a:fld>
            <a:endParaRPr lang="pt-BR" sz="1400" dirty="0">
              <a:latin typeface="+mn-lt"/>
            </a:endParaRPr>
          </a:p>
        </p:txBody>
      </p:sp>
      <p:sp>
        <p:nvSpPr>
          <p:cNvPr id="10" name="Espaço Reservado para Conteúdo 9"/>
          <p:cNvSpPr>
            <a:spLocks noGrp="1"/>
          </p:cNvSpPr>
          <p:nvPr>
            <p:ph idx="1"/>
          </p:nvPr>
        </p:nvSpPr>
        <p:spPr/>
        <p:txBody>
          <a:bodyPr/>
          <a:lstStyle/>
          <a:p>
            <a:r>
              <a:rPr lang="pt-BR" dirty="0" smtClean="0"/>
              <a:t>Use a folha de exercício 1 para correlacionar os exemplos de trechos de relatos com os Sub- critérios/itens mais fortemente conectados.</a:t>
            </a:r>
          </a:p>
          <a:p>
            <a:endParaRPr lang="pt-BR" dirty="0" smtClean="0"/>
          </a:p>
          <a:p>
            <a:pPr>
              <a:buNone/>
            </a:pPr>
            <a:r>
              <a:rPr lang="pt-BR" dirty="0" smtClean="0"/>
              <a:t>Tempo: 10 min.</a:t>
            </a:r>
          </a:p>
          <a:p>
            <a:pPr>
              <a:buNone/>
            </a:pPr>
            <a:endParaRPr lang="pt-BR" dirty="0" smtClean="0"/>
          </a:p>
          <a:p>
            <a:pPr>
              <a:buNone/>
            </a:pPr>
            <a:r>
              <a:rPr lang="pt-BR" dirty="0" smtClean="0"/>
              <a:t>Discussão em Plenária: 15 min.</a:t>
            </a:r>
            <a:endParaRPr lang="pt-BR"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tângulo de cantos arredondados 4">
            <a:hlinkClick r:id="rId2" action="ppaction://hlinkpres?slideindex=1&amp;slidetitle="/>
          </p:cNvPr>
          <p:cNvSpPr/>
          <p:nvPr/>
        </p:nvSpPr>
        <p:spPr>
          <a:xfrm>
            <a:off x="357188" y="2428875"/>
            <a:ext cx="8429625" cy="1000125"/>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Exercício </a:t>
            </a:r>
            <a:r>
              <a:rPr lang="pt-BR" sz="4400" b="1" dirty="0" smtClean="0">
                <a:solidFill>
                  <a:schemeClr val="bg1"/>
                </a:solidFill>
                <a:effectLst>
                  <a:outerShdw blurRad="38100" dist="38100" dir="2700000" algn="tl">
                    <a:srgbClr val="000000">
                      <a:alpha val="43137"/>
                    </a:srgbClr>
                  </a:outerShdw>
                </a:effectLst>
                <a:cs typeface="DaunPenh" pitchFamily="2" charset="0"/>
              </a:rPr>
              <a:t>2</a:t>
            </a:r>
            <a:endParaRPr lang="pt-BR" sz="4400" b="1" dirty="0">
              <a:solidFill>
                <a:schemeClr val="bg1"/>
              </a:solidFill>
              <a:effectLst>
                <a:outerShdw blurRad="38100" dist="38100" dir="2700000" algn="tl">
                  <a:srgbClr val="000000">
                    <a:alpha val="43137"/>
                  </a:srgbClr>
                </a:outerShdw>
              </a:effectLst>
              <a:cs typeface="DaunPenh" pitchFamily="2" charset="0"/>
            </a:endParaRPr>
          </a:p>
        </p:txBody>
      </p:sp>
      <p:sp>
        <p:nvSpPr>
          <p:cNvPr id="7" name="Espaço Reservado para Número de Slide 3"/>
          <p:cNvSpPr>
            <a:spLocks noGrp="1"/>
          </p:cNvSpPr>
          <p:nvPr>
            <p:ph type="sldNum" sz="quarter" idx="16"/>
          </p:nvPr>
        </p:nvSpPr>
        <p:spPr/>
        <p:txBody>
          <a:bodyPr/>
          <a:lstStyle/>
          <a:p>
            <a:pPr algn="r">
              <a:defRPr/>
            </a:pPr>
            <a:fld id="{998E5B65-11DD-4858-B42C-C1298E6EC86A}" type="slidenum">
              <a:rPr lang="pt-BR" sz="1400" smtClean="0">
                <a:latin typeface="+mn-lt"/>
              </a:rPr>
              <a:pPr algn="r">
                <a:defRPr/>
              </a:pPr>
              <a:t>59</a:t>
            </a:fld>
            <a:endParaRPr lang="pt-BR" sz="1400" dirty="0">
              <a:latin typeface="+mn-l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611188" y="1639888"/>
            <a:ext cx="8075612" cy="4525962"/>
          </a:xfrm>
        </p:spPr>
        <p:txBody>
          <a:bodyPr/>
          <a:lstStyle/>
          <a:p>
            <a:pPr marL="0" indent="0" algn="ctr" eaLnBrk="1" fontAlgn="auto" hangingPunct="1">
              <a:spcAft>
                <a:spcPts val="0"/>
              </a:spcAft>
              <a:buFont typeface="Arial" pitchFamily="34" charset="0"/>
              <a:buNone/>
              <a:defRPr/>
            </a:pPr>
            <a:r>
              <a:rPr lang="pt-BR" sz="2600" dirty="0" smtClean="0"/>
              <a:t>O Prêmio SEBRAE Mulher de Negócios (PSMN) é uma iniciativa do Serviço Brasileiro de Apoio às Micro e Pequenas Empresas - </a:t>
            </a:r>
            <a:r>
              <a:rPr lang="pt-BR" sz="2600" b="1" dirty="0" smtClean="0"/>
              <a:t>SEBRAE</a:t>
            </a:r>
            <a:r>
              <a:rPr lang="pt-BR" sz="2600" dirty="0" smtClean="0"/>
              <a:t>, com o apoio da Secretaria Especial de Políticas para as Mulheres - </a:t>
            </a:r>
            <a:r>
              <a:rPr lang="pt-BR" sz="2600" b="1" dirty="0" smtClean="0"/>
              <a:t>SPM</a:t>
            </a:r>
            <a:r>
              <a:rPr lang="pt-BR" sz="2600" dirty="0" smtClean="0"/>
              <a:t>, Federação das Associações de Mulheres de Negócios e Profissionais do Brasil - </a:t>
            </a:r>
            <a:r>
              <a:rPr lang="pt-BR" sz="2600" b="1" dirty="0" smtClean="0"/>
              <a:t>BPW</a:t>
            </a:r>
            <a:r>
              <a:rPr lang="pt-BR" sz="2600" dirty="0" smtClean="0"/>
              <a:t>, com apoio da Fundação Nacional da Qualidade – </a:t>
            </a:r>
            <a:r>
              <a:rPr lang="pt-BR" sz="2600" b="1" dirty="0" smtClean="0"/>
              <a:t>FNQ</a:t>
            </a:r>
            <a:r>
              <a:rPr lang="pt-BR" sz="2600" dirty="0" smtClean="0"/>
              <a:t>, e tem por objetivo identificar, selecionar e premiar os relatos de vida de </a:t>
            </a:r>
            <a:r>
              <a:rPr lang="pt-BR" sz="2600" b="1" dirty="0" smtClean="0"/>
              <a:t>mulheres empreendedoras </a:t>
            </a:r>
            <a:r>
              <a:rPr lang="pt-BR" sz="2600" dirty="0" smtClean="0"/>
              <a:t>que </a:t>
            </a:r>
            <a:r>
              <a:rPr lang="pt-BR" sz="2600" b="1" dirty="0" smtClean="0"/>
              <a:t>transformaram seus sonhos em realidade </a:t>
            </a:r>
            <a:r>
              <a:rPr lang="pt-BR" sz="2600" dirty="0" smtClean="0"/>
              <a:t>e cuja vida hoje é </a:t>
            </a:r>
            <a:r>
              <a:rPr lang="pt-BR" sz="2600" b="1" dirty="0" smtClean="0"/>
              <a:t>exemplo para outras </a:t>
            </a:r>
            <a:r>
              <a:rPr lang="pt-BR" sz="2600" dirty="0" smtClean="0"/>
              <a:t>que também querem realizar seu próprio sonho de empreendedora. </a:t>
            </a:r>
          </a:p>
          <a:p>
            <a:pPr algn="ctr" eaLnBrk="1" fontAlgn="auto" hangingPunct="1">
              <a:spcAft>
                <a:spcPts val="0"/>
              </a:spcAft>
              <a:buFont typeface="Arial" pitchFamily="34" charset="0"/>
              <a:buNone/>
              <a:defRPr/>
            </a:pPr>
            <a:endParaRPr lang="pt-BR" sz="2600" dirty="0" smtClean="0"/>
          </a:p>
        </p:txBody>
      </p:sp>
      <p:sp>
        <p:nvSpPr>
          <p:cNvPr id="6" name="Espaço Reservado para Número de Slide 3"/>
          <p:cNvSpPr>
            <a:spLocks noGrp="1"/>
          </p:cNvSpPr>
          <p:nvPr>
            <p:ph type="sldNum" sz="quarter" idx="12"/>
          </p:nvPr>
        </p:nvSpPr>
        <p:spPr/>
        <p:txBody>
          <a:bodyPr/>
          <a:lstStyle/>
          <a:p>
            <a:pPr algn="r">
              <a:defRPr/>
            </a:pPr>
            <a:fld id="{E6E3AFD6-AD40-465A-A6FF-9D6CD0C8A07C}" type="slidenum">
              <a:rPr lang="pt-BR" sz="1400" smtClean="0">
                <a:latin typeface="+mn-lt"/>
              </a:rPr>
              <a:pPr algn="r">
                <a:defRPr/>
              </a:pPr>
              <a:t>6</a:t>
            </a:fld>
            <a:endParaRPr lang="pt-BR" sz="1400" dirty="0">
              <a:latin typeface="+mn-lt"/>
            </a:endParaRPr>
          </a:p>
        </p:txBody>
      </p:sp>
      <p:sp>
        <p:nvSpPr>
          <p:cNvPr id="7" name="Retângulo de cantos arredondados 6"/>
          <p:cNvSpPr/>
          <p:nvPr/>
        </p:nvSpPr>
        <p:spPr>
          <a:xfrm>
            <a:off x="357188" y="40481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O que é o PSMN?</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Espaço Reservado para Número de Slide 3"/>
          <p:cNvSpPr>
            <a:spLocks noGrp="1"/>
          </p:cNvSpPr>
          <p:nvPr>
            <p:ph type="sldNum" sz="quarter" idx="16"/>
          </p:nvPr>
        </p:nvSpPr>
        <p:spPr/>
        <p:txBody>
          <a:bodyPr/>
          <a:lstStyle/>
          <a:p>
            <a:pPr algn="r">
              <a:defRPr/>
            </a:pPr>
            <a:fld id="{998E5B65-11DD-4858-B42C-C1298E6EC86A}" type="slidenum">
              <a:rPr lang="pt-BR" sz="1400" smtClean="0">
                <a:latin typeface="+mn-lt"/>
              </a:rPr>
              <a:pPr algn="r">
                <a:defRPr/>
              </a:pPr>
              <a:t>60</a:t>
            </a:fld>
            <a:endParaRPr lang="pt-BR" sz="1400" dirty="0">
              <a:latin typeface="+mn-lt"/>
            </a:endParaRPr>
          </a:p>
        </p:txBody>
      </p:sp>
      <p:sp>
        <p:nvSpPr>
          <p:cNvPr id="4" name="Rectangle 9"/>
          <p:cNvSpPr txBox="1">
            <a:spLocks noChangeArrowheads="1"/>
          </p:cNvSpPr>
          <p:nvPr/>
        </p:nvSpPr>
        <p:spPr>
          <a:xfrm>
            <a:off x="611188" y="1720850"/>
            <a:ext cx="8353425" cy="4156075"/>
          </a:xfrm>
          <a:prstGeom prst="rect">
            <a:avLst/>
          </a:prstGeom>
        </p:spPr>
        <p:txBody>
          <a:bodyPr/>
          <a:lstStyle/>
          <a:p>
            <a:pPr marL="342900" indent="-342900" eaLnBrk="0" hangingPunct="0">
              <a:spcBef>
                <a:spcPct val="20000"/>
              </a:spcBef>
              <a:defRPr/>
            </a:pPr>
            <a:r>
              <a:rPr lang="pt-BR" sz="3200" b="1" u="sng" dirty="0">
                <a:latin typeface="+mn-lt"/>
              </a:rPr>
              <a:t>Objetivo</a:t>
            </a:r>
            <a:r>
              <a:rPr lang="pt-BR" sz="3200" dirty="0">
                <a:latin typeface="+mn-lt"/>
              </a:rPr>
              <a:t>: </a:t>
            </a:r>
            <a:r>
              <a:rPr lang="pt-BR" sz="2800" dirty="0">
                <a:latin typeface="+mn-lt"/>
              </a:rPr>
              <a:t>Exercitar a avaliação do relato (História real de uma das candidatas de </a:t>
            </a:r>
            <a:r>
              <a:rPr lang="pt-BR" sz="2800" dirty="0" smtClean="0">
                <a:latin typeface="+mn-lt"/>
              </a:rPr>
              <a:t>2012).</a:t>
            </a:r>
            <a:endParaRPr lang="pt-BR" sz="2800" dirty="0">
              <a:latin typeface="+mn-lt"/>
            </a:endParaRPr>
          </a:p>
          <a:p>
            <a:pPr marL="342900" indent="-342900" eaLnBrk="0" hangingPunct="0">
              <a:spcBef>
                <a:spcPct val="20000"/>
              </a:spcBef>
              <a:defRPr/>
            </a:pPr>
            <a:endParaRPr lang="pt-BR" sz="3200" b="1" u="sng" dirty="0">
              <a:latin typeface="+mn-lt"/>
            </a:endParaRPr>
          </a:p>
          <a:p>
            <a:pPr marL="342900" indent="-342900" eaLnBrk="0" hangingPunct="0">
              <a:spcBef>
                <a:spcPct val="20000"/>
              </a:spcBef>
              <a:defRPr/>
            </a:pPr>
            <a:r>
              <a:rPr lang="pt-BR" sz="3200" b="1" u="sng" dirty="0">
                <a:latin typeface="+mn-lt"/>
              </a:rPr>
              <a:t>Tarefa Individual</a:t>
            </a:r>
            <a:r>
              <a:rPr lang="pt-BR" sz="3200" dirty="0">
                <a:latin typeface="+mn-lt"/>
              </a:rPr>
              <a:t>: </a:t>
            </a:r>
            <a:r>
              <a:rPr lang="pt-BR" sz="2800" dirty="0" smtClean="0">
                <a:latin typeface="+mn-lt"/>
              </a:rPr>
              <a:t>60 </a:t>
            </a:r>
            <a:r>
              <a:rPr lang="pt-BR" sz="2800" dirty="0">
                <a:latin typeface="+mn-lt"/>
              </a:rPr>
              <a:t>min.</a:t>
            </a:r>
            <a:endParaRPr lang="pt-BR" sz="2800" dirty="0">
              <a:solidFill>
                <a:srgbClr val="FF3300"/>
              </a:solidFill>
              <a:latin typeface="+mn-lt"/>
            </a:endParaRPr>
          </a:p>
          <a:p>
            <a:pPr marL="342900" indent="-342900" eaLnBrk="0" hangingPunct="0">
              <a:spcBef>
                <a:spcPct val="20000"/>
              </a:spcBef>
              <a:buFont typeface="Arial" pitchFamily="34" charset="0"/>
              <a:buChar char="•"/>
              <a:defRPr/>
            </a:pPr>
            <a:r>
              <a:rPr lang="pt-BR" sz="2800" dirty="0">
                <a:latin typeface="+mn-lt"/>
              </a:rPr>
              <a:t>Ler o relato</a:t>
            </a:r>
          </a:p>
          <a:p>
            <a:pPr marL="342900" indent="-342900" eaLnBrk="0" hangingPunct="0">
              <a:spcBef>
                <a:spcPct val="20000"/>
              </a:spcBef>
              <a:buFont typeface="Arial" pitchFamily="34" charset="0"/>
              <a:buChar char="•"/>
              <a:defRPr/>
            </a:pPr>
            <a:r>
              <a:rPr lang="pt-BR" sz="2800" dirty="0">
                <a:latin typeface="+mn-lt"/>
              </a:rPr>
              <a:t>Preencher a folha de respostas do exercício </a:t>
            </a:r>
            <a:r>
              <a:rPr lang="pt-BR" sz="2800" dirty="0" smtClean="0">
                <a:latin typeface="+mn-lt"/>
              </a:rPr>
              <a:t>2 </a:t>
            </a:r>
            <a:r>
              <a:rPr lang="pt-BR" sz="2800" dirty="0">
                <a:latin typeface="+mn-lt"/>
              </a:rPr>
              <a:t>evidenciando cada item dos Critérios.</a:t>
            </a:r>
            <a:endParaRPr lang="pt-BR" sz="2800" b="1" dirty="0">
              <a:latin typeface="+mn-lt"/>
            </a:endParaRPr>
          </a:p>
        </p:txBody>
      </p:sp>
      <p:sp>
        <p:nvSpPr>
          <p:cNvPr id="6" name="Retângulo de cantos arredondados 5"/>
          <p:cNvSpPr/>
          <p:nvPr/>
        </p:nvSpPr>
        <p:spPr>
          <a:xfrm>
            <a:off x="357188" y="387350"/>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smtClean="0">
                <a:solidFill>
                  <a:schemeClr val="bg1"/>
                </a:solidFill>
                <a:effectLst>
                  <a:outerShdw blurRad="38100" dist="38100" dir="2700000" algn="tl">
                    <a:srgbClr val="000000">
                      <a:alpha val="43137"/>
                    </a:srgbClr>
                  </a:outerShdw>
                </a:effectLst>
                <a:cs typeface="DaunPenh" pitchFamily="2" charset="0"/>
              </a:rPr>
              <a:t>Exercício 2: 1ª </a:t>
            </a:r>
            <a:r>
              <a:rPr lang="pt-BR" sz="4400" b="1" dirty="0">
                <a:solidFill>
                  <a:schemeClr val="bg1"/>
                </a:solidFill>
                <a:effectLst>
                  <a:outerShdw blurRad="38100" dist="38100" dir="2700000" algn="tl">
                    <a:srgbClr val="000000">
                      <a:alpha val="43137"/>
                    </a:srgbClr>
                  </a:outerShdw>
                </a:effectLst>
                <a:cs typeface="DaunPenh" pitchFamily="2" charset="0"/>
              </a:rPr>
              <a:t>parte - individual</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Espaço Reservado para Número de Slide 3"/>
          <p:cNvSpPr>
            <a:spLocks noGrp="1"/>
          </p:cNvSpPr>
          <p:nvPr>
            <p:ph type="sldNum" sz="quarter" idx="16"/>
          </p:nvPr>
        </p:nvSpPr>
        <p:spPr/>
        <p:txBody>
          <a:bodyPr/>
          <a:lstStyle/>
          <a:p>
            <a:pPr algn="r">
              <a:defRPr/>
            </a:pPr>
            <a:fld id="{998E5B65-11DD-4858-B42C-C1298E6EC86A}" type="slidenum">
              <a:rPr lang="pt-BR" sz="1400" smtClean="0">
                <a:latin typeface="+mn-lt"/>
              </a:rPr>
              <a:pPr algn="r">
                <a:defRPr/>
              </a:pPr>
              <a:t>61</a:t>
            </a:fld>
            <a:endParaRPr lang="pt-BR" sz="1400" dirty="0">
              <a:latin typeface="+mn-lt"/>
            </a:endParaRPr>
          </a:p>
        </p:txBody>
      </p:sp>
      <p:sp>
        <p:nvSpPr>
          <p:cNvPr id="5" name="Rectangle 6"/>
          <p:cNvSpPr txBox="1">
            <a:spLocks noChangeArrowheads="1"/>
          </p:cNvSpPr>
          <p:nvPr/>
        </p:nvSpPr>
        <p:spPr>
          <a:xfrm>
            <a:off x="620713" y="1752600"/>
            <a:ext cx="8218487" cy="4525963"/>
          </a:xfrm>
          <a:prstGeom prst="rect">
            <a:avLst/>
          </a:prstGeom>
        </p:spPr>
        <p:txBody>
          <a:bodyPr/>
          <a:lstStyle/>
          <a:p>
            <a:pPr marL="342900" indent="-342900" eaLnBrk="0" hangingPunct="0">
              <a:spcBef>
                <a:spcPct val="20000"/>
              </a:spcBef>
              <a:defRPr/>
            </a:pPr>
            <a:r>
              <a:rPr lang="pt-BR" sz="3200" b="1" u="sng" dirty="0">
                <a:latin typeface="+mn-lt"/>
              </a:rPr>
              <a:t>Tarefa em Grupo de 3 a 4 pessoas</a:t>
            </a:r>
            <a:r>
              <a:rPr lang="pt-BR" sz="3200" dirty="0">
                <a:latin typeface="+mn-lt"/>
              </a:rPr>
              <a:t>: 15 min.</a:t>
            </a:r>
          </a:p>
          <a:p>
            <a:pPr marL="342900" indent="-342900" eaLnBrk="0" hangingPunct="0">
              <a:spcBef>
                <a:spcPct val="20000"/>
              </a:spcBef>
              <a:buFont typeface="Arial" pitchFamily="34" charset="0"/>
              <a:buChar char="•"/>
              <a:defRPr/>
            </a:pPr>
            <a:r>
              <a:rPr lang="pt-BR" sz="2400" dirty="0">
                <a:latin typeface="+mn-lt"/>
              </a:rPr>
              <a:t>Obter o consenso das respostas,  registrando os locais onde as práticas foram evidenciadas (consenso);</a:t>
            </a:r>
          </a:p>
          <a:p>
            <a:pPr marL="342900" indent="-342900" eaLnBrk="0" hangingPunct="0">
              <a:spcBef>
                <a:spcPct val="20000"/>
              </a:spcBef>
              <a:defRPr/>
            </a:pPr>
            <a:endParaRPr lang="pt-BR" sz="2000" dirty="0">
              <a:latin typeface="+mn-lt"/>
            </a:endParaRPr>
          </a:p>
          <a:p>
            <a:pPr marL="342900" indent="-342900" eaLnBrk="0" hangingPunct="0">
              <a:spcBef>
                <a:spcPct val="20000"/>
              </a:spcBef>
              <a:defRPr/>
            </a:pPr>
            <a:r>
              <a:rPr lang="pt-BR" sz="3200" b="1" u="sng" dirty="0">
                <a:latin typeface="+mn-lt"/>
              </a:rPr>
              <a:t>Plenária</a:t>
            </a:r>
            <a:r>
              <a:rPr lang="pt-BR" sz="3200" dirty="0">
                <a:latin typeface="+mn-lt"/>
              </a:rPr>
              <a:t>: 15 </a:t>
            </a:r>
            <a:r>
              <a:rPr lang="pt-BR" sz="3200" dirty="0" smtClean="0">
                <a:latin typeface="+mn-lt"/>
              </a:rPr>
              <a:t>min</a:t>
            </a:r>
            <a:r>
              <a:rPr lang="pt-BR" sz="3200" dirty="0">
                <a:latin typeface="+mn-lt"/>
              </a:rPr>
              <a:t>.</a:t>
            </a:r>
          </a:p>
          <a:p>
            <a:pPr marL="342900" indent="-342900" eaLnBrk="0" hangingPunct="0">
              <a:spcBef>
                <a:spcPct val="20000"/>
              </a:spcBef>
              <a:buFont typeface="Arial" pitchFamily="34" charset="0"/>
              <a:buChar char="•"/>
              <a:defRPr/>
            </a:pPr>
            <a:r>
              <a:rPr lang="pt-BR" sz="2400" dirty="0">
                <a:latin typeface="+mn-lt"/>
              </a:rPr>
              <a:t>O instrutor faz a análise com </a:t>
            </a:r>
            <a:r>
              <a:rPr lang="pt-BR" sz="2400" dirty="0" smtClean="0">
                <a:latin typeface="+mn-lt"/>
              </a:rPr>
              <a:t>os </a:t>
            </a:r>
            <a:r>
              <a:rPr lang="pt-BR" sz="2400" dirty="0">
                <a:latin typeface="+mn-lt"/>
              </a:rPr>
              <a:t>grupos sobre as respostas.</a:t>
            </a:r>
          </a:p>
        </p:txBody>
      </p:sp>
      <p:sp>
        <p:nvSpPr>
          <p:cNvPr id="8" name="Retângulo de cantos arredondados 7"/>
          <p:cNvSpPr/>
          <p:nvPr/>
        </p:nvSpPr>
        <p:spPr>
          <a:xfrm>
            <a:off x="509588" y="539750"/>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smtClean="0">
                <a:solidFill>
                  <a:schemeClr val="bg1"/>
                </a:solidFill>
                <a:effectLst>
                  <a:outerShdw blurRad="38100" dist="38100" dir="2700000" algn="tl">
                    <a:srgbClr val="000000">
                      <a:alpha val="43137"/>
                    </a:srgbClr>
                  </a:outerShdw>
                </a:effectLst>
                <a:cs typeface="DaunPenh" pitchFamily="2" charset="0"/>
              </a:rPr>
              <a:t>Exercício 2: 2ª </a:t>
            </a:r>
            <a:r>
              <a:rPr lang="pt-BR" sz="4400" b="1" dirty="0">
                <a:solidFill>
                  <a:schemeClr val="bg1"/>
                </a:solidFill>
                <a:effectLst>
                  <a:outerShdw blurRad="38100" dist="38100" dir="2700000" algn="tl">
                    <a:srgbClr val="000000">
                      <a:alpha val="43137"/>
                    </a:srgbClr>
                  </a:outerShdw>
                </a:effectLst>
                <a:cs typeface="DaunPenh" pitchFamily="2" charset="0"/>
              </a:rPr>
              <a:t>parte - consenso</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tângulo de cantos arredondados 4">
            <a:hlinkClick r:id="rId2" action="ppaction://hlinkpres?slideindex=1&amp;slidetitle="/>
          </p:cNvPr>
          <p:cNvSpPr/>
          <p:nvPr/>
        </p:nvSpPr>
        <p:spPr>
          <a:xfrm>
            <a:off x="357188" y="2428875"/>
            <a:ext cx="8429625" cy="1000125"/>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Exercício </a:t>
            </a:r>
            <a:r>
              <a:rPr lang="pt-BR" sz="4400" b="1" dirty="0" smtClean="0">
                <a:solidFill>
                  <a:schemeClr val="bg1"/>
                </a:solidFill>
                <a:effectLst>
                  <a:outerShdw blurRad="38100" dist="38100" dir="2700000" algn="tl">
                    <a:srgbClr val="000000">
                      <a:alpha val="43137"/>
                    </a:srgbClr>
                  </a:outerShdw>
                </a:effectLst>
                <a:cs typeface="DaunPenh" pitchFamily="2" charset="0"/>
              </a:rPr>
              <a:t>3</a:t>
            </a:r>
            <a:endParaRPr lang="pt-BR" sz="4400" b="1" dirty="0">
              <a:solidFill>
                <a:schemeClr val="bg1"/>
              </a:solidFill>
              <a:effectLst>
                <a:outerShdw blurRad="38100" dist="38100" dir="2700000" algn="tl">
                  <a:srgbClr val="000000">
                    <a:alpha val="43137"/>
                  </a:srgbClr>
                </a:outerShdw>
              </a:effectLst>
              <a:cs typeface="DaunPenh" pitchFamily="2" charset="0"/>
            </a:endParaRPr>
          </a:p>
        </p:txBody>
      </p:sp>
      <p:sp>
        <p:nvSpPr>
          <p:cNvPr id="7" name="Espaço Reservado para Número de Slide 3"/>
          <p:cNvSpPr>
            <a:spLocks noGrp="1"/>
          </p:cNvSpPr>
          <p:nvPr>
            <p:ph type="sldNum" sz="quarter" idx="16"/>
          </p:nvPr>
        </p:nvSpPr>
        <p:spPr/>
        <p:txBody>
          <a:bodyPr/>
          <a:lstStyle/>
          <a:p>
            <a:pPr algn="r">
              <a:defRPr/>
            </a:pPr>
            <a:fld id="{998E5B65-11DD-4858-B42C-C1298E6EC86A}" type="slidenum">
              <a:rPr lang="pt-BR" sz="1400" smtClean="0">
                <a:latin typeface="+mn-lt"/>
              </a:rPr>
              <a:pPr algn="r">
                <a:defRPr/>
              </a:pPr>
              <a:t>62</a:t>
            </a:fld>
            <a:endParaRPr lang="pt-BR" sz="1400" dirty="0">
              <a:latin typeface="+mn-lt"/>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tângulo de cantos arredondados 4">
            <a:hlinkClick r:id="rId2" action="ppaction://hlinkpres?slideindex=1&amp;slidetitle="/>
          </p:cNvPr>
          <p:cNvSpPr/>
          <p:nvPr/>
        </p:nvSpPr>
        <p:spPr>
          <a:xfrm>
            <a:off x="357158" y="285728"/>
            <a:ext cx="8429625" cy="1000125"/>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smtClean="0">
                <a:solidFill>
                  <a:schemeClr val="bg1"/>
                </a:solidFill>
                <a:effectLst>
                  <a:outerShdw blurRad="38100" dist="38100" dir="2700000" algn="tl">
                    <a:srgbClr val="000000">
                      <a:alpha val="43137"/>
                    </a:srgbClr>
                  </a:outerShdw>
                </a:effectLst>
                <a:cs typeface="DaunPenh" pitchFamily="2" charset="0"/>
              </a:rPr>
              <a:t>Exercício 3 - Comentários</a:t>
            </a:r>
            <a:endParaRPr lang="pt-BR" sz="4400" b="1" dirty="0">
              <a:solidFill>
                <a:schemeClr val="bg1"/>
              </a:solidFill>
              <a:effectLst>
                <a:outerShdw blurRad="38100" dist="38100" dir="2700000" algn="tl">
                  <a:srgbClr val="000000">
                    <a:alpha val="43137"/>
                  </a:srgbClr>
                </a:outerShdw>
              </a:effectLst>
              <a:cs typeface="DaunPenh" pitchFamily="2" charset="0"/>
            </a:endParaRPr>
          </a:p>
        </p:txBody>
      </p:sp>
      <p:sp>
        <p:nvSpPr>
          <p:cNvPr id="6" name="Espaço Reservado para Conteúdo 5"/>
          <p:cNvSpPr>
            <a:spLocks noGrp="1"/>
          </p:cNvSpPr>
          <p:nvPr>
            <p:ph idx="1"/>
          </p:nvPr>
        </p:nvSpPr>
        <p:spPr>
          <a:xfrm>
            <a:off x="457200" y="1428736"/>
            <a:ext cx="8229600" cy="4697427"/>
          </a:xfrm>
        </p:spPr>
        <p:txBody>
          <a:bodyPr/>
          <a:lstStyle/>
          <a:p>
            <a:r>
              <a:rPr lang="pt-BR" sz="2800" dirty="0" smtClean="0"/>
              <a:t>Correlacione o exemplo de comentário adequado com o Sub-critério de avaliação:</a:t>
            </a:r>
          </a:p>
          <a:p>
            <a:endParaRPr lang="pt-BR" sz="800" dirty="0" smtClean="0"/>
          </a:p>
          <a:p>
            <a:pPr marL="0" indent="0">
              <a:buNone/>
            </a:pPr>
            <a:r>
              <a:rPr lang="pt-BR" sz="2000" dirty="0" smtClean="0"/>
              <a:t>1) Há evidências de planejamento para o futuro. A mudança para a sede própria idealizada até 2015, já contava com ações para este fim desde 2010, quando da aquisição de um lote no Setor Parque Amazônia e com previsão de inauguração para o próximo ano. A constituição de uma Instituição de Ensino Superior (IES), idealizada desde 1992, para ser realizada até 2020. O projeto para constituição da IES já aguarda autorização no MEC.</a:t>
            </a:r>
          </a:p>
          <a:p>
            <a:pPr marL="0" indent="0">
              <a:buNone/>
            </a:pPr>
            <a:r>
              <a:rPr lang="pt-BR" sz="2000" dirty="0" smtClean="0"/>
              <a:t>(   ) 1.2 Cultura da Inovação</a:t>
            </a:r>
          </a:p>
          <a:p>
            <a:pPr marL="0" indent="0">
              <a:buNone/>
            </a:pPr>
            <a:r>
              <a:rPr lang="pt-BR" sz="2000" dirty="0" smtClean="0"/>
              <a:t>(   ) 2.1 Liderança e constância de propósitos</a:t>
            </a:r>
          </a:p>
          <a:p>
            <a:pPr marL="0" indent="0">
              <a:buNone/>
            </a:pPr>
            <a:r>
              <a:rPr lang="pt-BR" sz="2000" dirty="0" smtClean="0"/>
              <a:t>(   ) 2.5 Responsabilidade social</a:t>
            </a:r>
          </a:p>
          <a:p>
            <a:pPr marL="0" indent="0">
              <a:buNone/>
            </a:pPr>
            <a:r>
              <a:rPr lang="pt-BR" sz="2000" dirty="0" smtClean="0"/>
              <a:t>(   ) 3.1 Visão de Futuro</a:t>
            </a:r>
          </a:p>
          <a:p>
            <a:pPr marL="0" indent="0">
              <a:buNone/>
            </a:pPr>
            <a:endParaRPr lang="pt-BR" sz="2000" dirty="0" smtClean="0"/>
          </a:p>
          <a:p>
            <a:endParaRPr lang="pt-BR" sz="2000" dirty="0"/>
          </a:p>
        </p:txBody>
      </p:sp>
      <p:sp>
        <p:nvSpPr>
          <p:cNvPr id="7" name="Espaço Reservado para Número de Slide 3"/>
          <p:cNvSpPr>
            <a:spLocks noGrp="1"/>
          </p:cNvSpPr>
          <p:nvPr>
            <p:ph type="sldNum" sz="quarter" idx="16"/>
          </p:nvPr>
        </p:nvSpPr>
        <p:spPr/>
        <p:txBody>
          <a:bodyPr/>
          <a:lstStyle/>
          <a:p>
            <a:pPr algn="r">
              <a:defRPr/>
            </a:pPr>
            <a:fld id="{998E5B65-11DD-4858-B42C-C1298E6EC86A}" type="slidenum">
              <a:rPr lang="pt-BR" sz="1400" smtClean="0">
                <a:latin typeface="+mn-lt"/>
              </a:rPr>
              <a:pPr algn="r">
                <a:defRPr/>
              </a:pPr>
              <a:t>63</a:t>
            </a:fld>
            <a:endParaRPr lang="pt-BR" sz="1400" dirty="0">
              <a:latin typeface="+mn-lt"/>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tângulo de cantos arredondados 4">
            <a:hlinkClick r:id="rId2" action="ppaction://hlinkpres?slideindex=1&amp;slidetitle="/>
          </p:cNvPr>
          <p:cNvSpPr/>
          <p:nvPr/>
        </p:nvSpPr>
        <p:spPr>
          <a:xfrm>
            <a:off x="357158" y="285728"/>
            <a:ext cx="8429625" cy="1000125"/>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smtClean="0">
                <a:solidFill>
                  <a:schemeClr val="bg1"/>
                </a:solidFill>
                <a:effectLst>
                  <a:outerShdw blurRad="38100" dist="38100" dir="2700000" algn="tl">
                    <a:srgbClr val="000000">
                      <a:alpha val="43137"/>
                    </a:srgbClr>
                  </a:outerShdw>
                </a:effectLst>
                <a:cs typeface="DaunPenh" pitchFamily="2" charset="0"/>
              </a:rPr>
              <a:t>Exercício 3 - Comentários</a:t>
            </a:r>
            <a:endParaRPr lang="pt-BR" sz="4400" b="1" dirty="0">
              <a:solidFill>
                <a:schemeClr val="bg1"/>
              </a:solidFill>
              <a:effectLst>
                <a:outerShdw blurRad="38100" dist="38100" dir="2700000" algn="tl">
                  <a:srgbClr val="000000">
                    <a:alpha val="43137"/>
                  </a:srgbClr>
                </a:outerShdw>
              </a:effectLst>
              <a:cs typeface="DaunPenh" pitchFamily="2" charset="0"/>
            </a:endParaRPr>
          </a:p>
        </p:txBody>
      </p:sp>
      <p:sp>
        <p:nvSpPr>
          <p:cNvPr id="6" name="Espaço Reservado para Conteúdo 5"/>
          <p:cNvSpPr>
            <a:spLocks noGrp="1"/>
          </p:cNvSpPr>
          <p:nvPr>
            <p:ph idx="1"/>
          </p:nvPr>
        </p:nvSpPr>
        <p:spPr>
          <a:xfrm>
            <a:off x="457200" y="1428736"/>
            <a:ext cx="8229600" cy="4697427"/>
          </a:xfrm>
        </p:spPr>
        <p:txBody>
          <a:bodyPr/>
          <a:lstStyle/>
          <a:p>
            <a:r>
              <a:rPr lang="pt-BR" sz="2800" dirty="0" smtClean="0"/>
              <a:t>Correlacione o exemplo de comentário adequado com o Sub-critério de avaliação:</a:t>
            </a:r>
          </a:p>
          <a:p>
            <a:endParaRPr lang="pt-BR" sz="800" dirty="0" smtClean="0"/>
          </a:p>
          <a:p>
            <a:pPr marL="0" indent="0">
              <a:buNone/>
            </a:pPr>
            <a:r>
              <a:rPr lang="pt-BR" sz="2000" dirty="0" smtClean="0"/>
              <a:t>2) Como se trata de uma pequena empresa que atende a um mercado regional, ela consegue coletar as necessidades e expectativas dos clientes. A empresa possui curva ABC de cliente e um cadastro atualizado de cada um. A partir dessas informações, são elaborados pacotes de serviços e de descontos de forma diferenciada. Periodicamente, é realizada uma pesquisa de satisfação dos clientes de forma a monitorar o atendimento. Para o próximo ano a empresa pretende implementar o serviço de VOIP.</a:t>
            </a:r>
          </a:p>
          <a:p>
            <a:pPr marL="0" indent="0">
              <a:buNone/>
            </a:pPr>
            <a:r>
              <a:rPr lang="pt-BR" sz="2000" dirty="0" smtClean="0"/>
              <a:t>(   ) 1.2 Cultura da Inovação</a:t>
            </a:r>
          </a:p>
          <a:p>
            <a:pPr marL="0" indent="0">
              <a:buNone/>
            </a:pPr>
            <a:r>
              <a:rPr lang="pt-BR" sz="2000" dirty="0" smtClean="0"/>
              <a:t>(   ) 2.2 Orientação por processos e informações</a:t>
            </a:r>
          </a:p>
          <a:p>
            <a:pPr marL="0" indent="0">
              <a:buNone/>
            </a:pPr>
            <a:r>
              <a:rPr lang="pt-BR" sz="2000" dirty="0" smtClean="0"/>
              <a:t>(   ) 2.4 Conhecimento sobre o cliente e o mercado</a:t>
            </a:r>
          </a:p>
          <a:p>
            <a:pPr marL="0" indent="0">
              <a:buNone/>
            </a:pPr>
            <a:r>
              <a:rPr lang="pt-BR" sz="2000" dirty="0" smtClean="0"/>
              <a:t>(   ) 3.1 Visão de Futuro</a:t>
            </a:r>
          </a:p>
          <a:p>
            <a:pPr marL="0" indent="0">
              <a:buNone/>
            </a:pPr>
            <a:endParaRPr lang="pt-BR" sz="2000" dirty="0" smtClean="0"/>
          </a:p>
          <a:p>
            <a:endParaRPr lang="pt-BR" sz="2000" dirty="0"/>
          </a:p>
        </p:txBody>
      </p:sp>
      <p:sp>
        <p:nvSpPr>
          <p:cNvPr id="7" name="Espaço Reservado para Número de Slide 3"/>
          <p:cNvSpPr>
            <a:spLocks noGrp="1"/>
          </p:cNvSpPr>
          <p:nvPr>
            <p:ph type="sldNum" sz="quarter" idx="16"/>
          </p:nvPr>
        </p:nvSpPr>
        <p:spPr/>
        <p:txBody>
          <a:bodyPr/>
          <a:lstStyle/>
          <a:p>
            <a:pPr algn="r">
              <a:defRPr/>
            </a:pPr>
            <a:fld id="{998E5B65-11DD-4858-B42C-C1298E6EC86A}" type="slidenum">
              <a:rPr lang="pt-BR" sz="1400" smtClean="0">
                <a:latin typeface="+mn-lt"/>
              </a:rPr>
              <a:pPr algn="r">
                <a:defRPr/>
              </a:pPr>
              <a:t>64</a:t>
            </a:fld>
            <a:endParaRPr lang="pt-BR" sz="1400" dirty="0">
              <a:latin typeface="+mn-lt"/>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tângulo de cantos arredondados 4">
            <a:hlinkClick r:id="rId2" action="ppaction://hlinkpres?slideindex=1&amp;slidetitle="/>
          </p:cNvPr>
          <p:cNvSpPr/>
          <p:nvPr/>
        </p:nvSpPr>
        <p:spPr>
          <a:xfrm>
            <a:off x="357158" y="285728"/>
            <a:ext cx="8429625" cy="1000125"/>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smtClean="0">
                <a:solidFill>
                  <a:schemeClr val="bg1"/>
                </a:solidFill>
                <a:effectLst>
                  <a:outerShdw blurRad="38100" dist="38100" dir="2700000" algn="tl">
                    <a:srgbClr val="000000">
                      <a:alpha val="43137"/>
                    </a:srgbClr>
                  </a:outerShdw>
                </a:effectLst>
                <a:cs typeface="DaunPenh" pitchFamily="2" charset="0"/>
              </a:rPr>
              <a:t>Exercício 3 - Comentários</a:t>
            </a:r>
            <a:endParaRPr lang="pt-BR" sz="4400" b="1" dirty="0">
              <a:solidFill>
                <a:schemeClr val="bg1"/>
              </a:solidFill>
              <a:effectLst>
                <a:outerShdw blurRad="38100" dist="38100" dir="2700000" algn="tl">
                  <a:srgbClr val="000000">
                    <a:alpha val="43137"/>
                  </a:srgbClr>
                </a:outerShdw>
              </a:effectLst>
              <a:cs typeface="DaunPenh" pitchFamily="2" charset="0"/>
            </a:endParaRPr>
          </a:p>
        </p:txBody>
      </p:sp>
      <p:sp>
        <p:nvSpPr>
          <p:cNvPr id="6" name="Espaço Reservado para Conteúdo 5"/>
          <p:cNvSpPr>
            <a:spLocks noGrp="1"/>
          </p:cNvSpPr>
          <p:nvPr>
            <p:ph idx="1"/>
          </p:nvPr>
        </p:nvSpPr>
        <p:spPr>
          <a:xfrm>
            <a:off x="457200" y="1428736"/>
            <a:ext cx="8229600" cy="4697427"/>
          </a:xfrm>
        </p:spPr>
        <p:txBody>
          <a:bodyPr/>
          <a:lstStyle/>
          <a:p>
            <a:r>
              <a:rPr lang="pt-BR" sz="2800" dirty="0" smtClean="0"/>
              <a:t>Correlacione o exemplo de comentário adequado com o Sub-critério de avaliação:</a:t>
            </a:r>
          </a:p>
          <a:p>
            <a:endParaRPr lang="pt-BR" sz="800" dirty="0" smtClean="0"/>
          </a:p>
          <a:p>
            <a:pPr marL="0" indent="0">
              <a:buNone/>
            </a:pPr>
            <a:r>
              <a:rPr lang="pt-BR" sz="2000" dirty="0" smtClean="0"/>
              <a:t>3) A inovação do seu produto foi na embalagem que já vem com os </a:t>
            </a:r>
            <a:r>
              <a:rPr lang="pt-BR" sz="2000" dirty="0" err="1" smtClean="0"/>
              <a:t>sushis</a:t>
            </a:r>
            <a:r>
              <a:rPr lang="pt-BR" sz="2000" dirty="0" smtClean="0"/>
              <a:t> e </a:t>
            </a:r>
            <a:r>
              <a:rPr lang="pt-BR" sz="2000" dirty="0" err="1" smtClean="0"/>
              <a:t>temakis</a:t>
            </a:r>
            <a:r>
              <a:rPr lang="pt-BR" sz="2000" dirty="0" smtClean="0"/>
              <a:t>. Foi uma novidade para o comércio na época da criação do modelo de negócio, que agora é usado por outras empresas. Sofreu grande preconceito com seus familiares por não ser japonesa e aqui no Brasil por ser mulher em um negócio que somente os homens hoje atuam. Em relação ao preconceito de ser uma </a:t>
            </a:r>
            <a:r>
              <a:rPr lang="pt-BR" sz="2000" dirty="0" err="1" smtClean="0"/>
              <a:t>sushiwoman</a:t>
            </a:r>
            <a:r>
              <a:rPr lang="pt-BR" sz="2000" dirty="0" smtClean="0"/>
              <a:t>, onde a temperatura da mão pode influenciar no produto final, pensou em uma maneira de sempre estar com a temperatura ideal. Realmente encara os problemas como uma oportunidade para melhorar.</a:t>
            </a:r>
            <a:endParaRPr lang="pt-BR" sz="2000" dirty="0" smtClean="0">
              <a:solidFill>
                <a:srgbClr val="FF0000"/>
              </a:solidFill>
            </a:endParaRPr>
          </a:p>
          <a:p>
            <a:pPr marL="0" indent="0">
              <a:buNone/>
            </a:pPr>
            <a:r>
              <a:rPr lang="pt-BR" sz="2000" dirty="0" smtClean="0"/>
              <a:t>(   ) 1.2 Cultura da Inovação</a:t>
            </a:r>
          </a:p>
          <a:p>
            <a:pPr marL="0" indent="0">
              <a:buNone/>
            </a:pPr>
            <a:r>
              <a:rPr lang="pt-BR" sz="2000" dirty="0" smtClean="0"/>
              <a:t>(   ) 2.3 Valorização de Pessoas</a:t>
            </a:r>
          </a:p>
          <a:p>
            <a:pPr marL="0" indent="0">
              <a:buNone/>
            </a:pPr>
            <a:r>
              <a:rPr lang="pt-BR" sz="2000" dirty="0" smtClean="0"/>
              <a:t>(   ) 2.5 Responsabilidade social</a:t>
            </a:r>
          </a:p>
          <a:p>
            <a:pPr marL="0" indent="0">
              <a:buNone/>
            </a:pPr>
            <a:r>
              <a:rPr lang="pt-BR" sz="2000" dirty="0" smtClean="0"/>
              <a:t>(   ) 3.3 Geração de Valor</a:t>
            </a:r>
          </a:p>
          <a:p>
            <a:pPr marL="0" indent="0">
              <a:buNone/>
            </a:pPr>
            <a:endParaRPr lang="pt-BR" sz="2000" dirty="0" smtClean="0"/>
          </a:p>
          <a:p>
            <a:endParaRPr lang="pt-BR" sz="2000" dirty="0"/>
          </a:p>
        </p:txBody>
      </p:sp>
      <p:sp>
        <p:nvSpPr>
          <p:cNvPr id="7" name="Espaço Reservado para Número de Slide 3"/>
          <p:cNvSpPr>
            <a:spLocks noGrp="1"/>
          </p:cNvSpPr>
          <p:nvPr>
            <p:ph type="sldNum" sz="quarter" idx="16"/>
          </p:nvPr>
        </p:nvSpPr>
        <p:spPr/>
        <p:txBody>
          <a:bodyPr/>
          <a:lstStyle/>
          <a:p>
            <a:pPr algn="r">
              <a:defRPr/>
            </a:pPr>
            <a:fld id="{998E5B65-11DD-4858-B42C-C1298E6EC86A}" type="slidenum">
              <a:rPr lang="pt-BR" sz="1400" smtClean="0">
                <a:latin typeface="+mn-lt"/>
              </a:rPr>
              <a:pPr algn="r">
                <a:defRPr/>
              </a:pPr>
              <a:t>65</a:t>
            </a:fld>
            <a:endParaRPr lang="pt-BR" sz="1400" dirty="0">
              <a:latin typeface="+mn-lt"/>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tângulo de cantos arredondados 4">
            <a:hlinkClick r:id="rId2" action="ppaction://hlinkpres?slideindex=1&amp;slidetitle="/>
          </p:cNvPr>
          <p:cNvSpPr/>
          <p:nvPr/>
        </p:nvSpPr>
        <p:spPr>
          <a:xfrm>
            <a:off x="357158" y="285728"/>
            <a:ext cx="8429625" cy="1000125"/>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smtClean="0">
                <a:solidFill>
                  <a:schemeClr val="bg1"/>
                </a:solidFill>
                <a:effectLst>
                  <a:outerShdw blurRad="38100" dist="38100" dir="2700000" algn="tl">
                    <a:srgbClr val="000000">
                      <a:alpha val="43137"/>
                    </a:srgbClr>
                  </a:outerShdw>
                </a:effectLst>
                <a:cs typeface="DaunPenh" pitchFamily="2" charset="0"/>
              </a:rPr>
              <a:t>Exercício 3 - Comentários</a:t>
            </a:r>
            <a:endParaRPr lang="pt-BR" sz="4400" b="1" dirty="0">
              <a:solidFill>
                <a:schemeClr val="bg1"/>
              </a:solidFill>
              <a:effectLst>
                <a:outerShdw blurRad="38100" dist="38100" dir="2700000" algn="tl">
                  <a:srgbClr val="000000">
                    <a:alpha val="43137"/>
                  </a:srgbClr>
                </a:outerShdw>
              </a:effectLst>
              <a:cs typeface="DaunPenh" pitchFamily="2" charset="0"/>
            </a:endParaRPr>
          </a:p>
        </p:txBody>
      </p:sp>
      <p:sp>
        <p:nvSpPr>
          <p:cNvPr id="6" name="Espaço Reservado para Conteúdo 5"/>
          <p:cNvSpPr>
            <a:spLocks noGrp="1"/>
          </p:cNvSpPr>
          <p:nvPr>
            <p:ph idx="1"/>
          </p:nvPr>
        </p:nvSpPr>
        <p:spPr>
          <a:xfrm>
            <a:off x="457200" y="1428736"/>
            <a:ext cx="8229600" cy="4697427"/>
          </a:xfrm>
        </p:spPr>
        <p:txBody>
          <a:bodyPr/>
          <a:lstStyle/>
          <a:p>
            <a:r>
              <a:rPr lang="pt-BR" sz="2800" dirty="0" smtClean="0"/>
              <a:t>Correlacione o exemplo de comentário adequado com o Sub-critério de avaliação:</a:t>
            </a:r>
          </a:p>
          <a:p>
            <a:endParaRPr lang="pt-BR" sz="800" dirty="0" smtClean="0"/>
          </a:p>
          <a:p>
            <a:pPr marL="0" indent="0">
              <a:buNone/>
            </a:pPr>
            <a:r>
              <a:rPr lang="pt-BR" sz="2000" dirty="0" smtClean="0"/>
              <a:t>4) As normas e regras são apresentadas a todos os colaboradores ao entrarem na empresa por meio de capacitação e integração. As normas e regras estão sendo escritas para que futuramente sejam colocadas na intranet que já está disponível na empresa. Vários fluxos de processos da empresa estão mapeados em meio eletrônico. Atas de reuniões com clientes são escritas e arquivadas, por meio de pastas eletrônicas, com os assuntos tratados, data e ações a serem realizadas.</a:t>
            </a:r>
          </a:p>
          <a:p>
            <a:pPr marL="0" indent="0">
              <a:buNone/>
            </a:pPr>
            <a:r>
              <a:rPr lang="pt-BR" sz="2000" dirty="0" smtClean="0"/>
              <a:t>(   ) 1.1 Pensamento Sistêmico</a:t>
            </a:r>
          </a:p>
          <a:p>
            <a:pPr marL="0" indent="0">
              <a:buNone/>
            </a:pPr>
            <a:r>
              <a:rPr lang="pt-BR" sz="2000" dirty="0" smtClean="0"/>
              <a:t>(   ) 2.2 Orientação por processos e informações</a:t>
            </a:r>
          </a:p>
          <a:p>
            <a:pPr marL="0" indent="0">
              <a:buNone/>
            </a:pPr>
            <a:r>
              <a:rPr lang="pt-BR" sz="2000" dirty="0" smtClean="0"/>
              <a:t>(   ) 2.6 Desenvolvimento de parcerias</a:t>
            </a:r>
          </a:p>
          <a:p>
            <a:pPr marL="0" indent="0">
              <a:buNone/>
            </a:pPr>
            <a:r>
              <a:rPr lang="pt-BR" sz="2000" dirty="0" smtClean="0"/>
              <a:t>(   ) 3.2 Aprendizado Organizacional</a:t>
            </a:r>
          </a:p>
          <a:p>
            <a:pPr marL="0" indent="0">
              <a:buNone/>
            </a:pPr>
            <a:endParaRPr lang="pt-BR" sz="2000" dirty="0" smtClean="0"/>
          </a:p>
          <a:p>
            <a:endParaRPr lang="pt-BR" sz="2000" dirty="0"/>
          </a:p>
        </p:txBody>
      </p:sp>
      <p:sp>
        <p:nvSpPr>
          <p:cNvPr id="7" name="Espaço Reservado para Número de Slide 3"/>
          <p:cNvSpPr>
            <a:spLocks noGrp="1"/>
          </p:cNvSpPr>
          <p:nvPr>
            <p:ph type="sldNum" sz="quarter" idx="16"/>
          </p:nvPr>
        </p:nvSpPr>
        <p:spPr/>
        <p:txBody>
          <a:bodyPr/>
          <a:lstStyle/>
          <a:p>
            <a:pPr algn="r">
              <a:defRPr/>
            </a:pPr>
            <a:fld id="{998E5B65-11DD-4858-B42C-C1298E6EC86A}" type="slidenum">
              <a:rPr lang="pt-BR" sz="1400" smtClean="0">
                <a:latin typeface="+mn-lt"/>
              </a:rPr>
              <a:pPr algn="r">
                <a:defRPr/>
              </a:pPr>
              <a:t>66</a:t>
            </a:fld>
            <a:endParaRPr lang="pt-BR" sz="1400" dirty="0">
              <a:latin typeface="+mn-lt"/>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tângulo de cantos arredondados 4">
            <a:hlinkClick r:id="rId2" action="ppaction://hlinkpres?slideindex=1&amp;slidetitle="/>
          </p:cNvPr>
          <p:cNvSpPr/>
          <p:nvPr/>
        </p:nvSpPr>
        <p:spPr>
          <a:xfrm>
            <a:off x="357158" y="285728"/>
            <a:ext cx="8429625" cy="1000125"/>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smtClean="0">
                <a:solidFill>
                  <a:schemeClr val="bg1"/>
                </a:solidFill>
                <a:effectLst>
                  <a:outerShdw blurRad="38100" dist="38100" dir="2700000" algn="tl">
                    <a:srgbClr val="000000">
                      <a:alpha val="43137"/>
                    </a:srgbClr>
                  </a:outerShdw>
                </a:effectLst>
                <a:cs typeface="DaunPenh" pitchFamily="2" charset="0"/>
              </a:rPr>
              <a:t>Exercício 3 - Comentários</a:t>
            </a:r>
            <a:endParaRPr lang="pt-BR" sz="4400" b="1" dirty="0">
              <a:solidFill>
                <a:schemeClr val="bg1"/>
              </a:solidFill>
              <a:effectLst>
                <a:outerShdw blurRad="38100" dist="38100" dir="2700000" algn="tl">
                  <a:srgbClr val="000000">
                    <a:alpha val="43137"/>
                  </a:srgbClr>
                </a:outerShdw>
              </a:effectLst>
              <a:cs typeface="DaunPenh" pitchFamily="2" charset="0"/>
            </a:endParaRPr>
          </a:p>
        </p:txBody>
      </p:sp>
      <p:sp>
        <p:nvSpPr>
          <p:cNvPr id="6" name="Espaço Reservado para Conteúdo 5"/>
          <p:cNvSpPr>
            <a:spLocks noGrp="1"/>
          </p:cNvSpPr>
          <p:nvPr>
            <p:ph idx="1"/>
          </p:nvPr>
        </p:nvSpPr>
        <p:spPr>
          <a:xfrm>
            <a:off x="457200" y="1357298"/>
            <a:ext cx="8229600" cy="4768865"/>
          </a:xfrm>
        </p:spPr>
        <p:txBody>
          <a:bodyPr/>
          <a:lstStyle/>
          <a:p>
            <a:r>
              <a:rPr lang="pt-BR" sz="2800" dirty="0" smtClean="0"/>
              <a:t>Correlacione o exemplo de comentário adequado com o Sub-critério de avaliação:</a:t>
            </a:r>
          </a:p>
          <a:p>
            <a:endParaRPr lang="pt-BR" sz="800" dirty="0" smtClean="0"/>
          </a:p>
          <a:p>
            <a:pPr marL="0" indent="0">
              <a:buNone/>
            </a:pPr>
            <a:r>
              <a:rPr lang="pt-BR" sz="2000" dirty="0" smtClean="0"/>
              <a:t>5) São vários os indicadores evidenciados. A empresa possui relatórios dos cursos oferecidos desde 1983. O ano de 1984 foi concluído com 113 horas de cursos, em 1993 foram 508 horas ministradas, em 1995 foram 935 horas, em 2000 foram 3.267 horas e em 2010 foram 9.433 horas. Consideram-se ativos aqueles associados que mantêm contato com a escola e atualmente este número é de 12.040. Em uma das pesquisas realizadas pela instituição com os alunos do curso de Pós Graduação, nível aperfeiçoamento, verificou-se que 40% responderam que as expectativas em relação ao curso foram atendidas e 60% consideraram que as expectativas foram superadas.</a:t>
            </a:r>
          </a:p>
          <a:p>
            <a:pPr marL="0" indent="0">
              <a:buNone/>
            </a:pPr>
            <a:r>
              <a:rPr lang="pt-BR" sz="2000" dirty="0" smtClean="0"/>
              <a:t>(   ) 1.2 Cultura da Inovação</a:t>
            </a:r>
          </a:p>
          <a:p>
            <a:pPr marL="0" indent="0">
              <a:buNone/>
            </a:pPr>
            <a:r>
              <a:rPr lang="pt-BR" sz="2000" dirty="0" smtClean="0"/>
              <a:t>(   ) 2.1 Liderança e constância de propósitos</a:t>
            </a:r>
          </a:p>
          <a:p>
            <a:pPr marL="0" indent="0">
              <a:buNone/>
            </a:pPr>
            <a:r>
              <a:rPr lang="pt-BR" sz="2000" dirty="0" smtClean="0"/>
              <a:t>(   ) 2.4 Conhecimento sobre o cliente e o mercado</a:t>
            </a:r>
          </a:p>
          <a:p>
            <a:pPr marL="0" indent="0">
              <a:buNone/>
            </a:pPr>
            <a:r>
              <a:rPr lang="pt-BR" sz="2000" dirty="0" smtClean="0"/>
              <a:t>(   ) 3.3 Geração de Valor</a:t>
            </a:r>
          </a:p>
          <a:p>
            <a:pPr marL="0" indent="0">
              <a:buNone/>
            </a:pPr>
            <a:endParaRPr lang="pt-BR" sz="2000" dirty="0" smtClean="0"/>
          </a:p>
          <a:p>
            <a:endParaRPr lang="pt-BR" sz="2000" dirty="0"/>
          </a:p>
        </p:txBody>
      </p:sp>
      <p:sp>
        <p:nvSpPr>
          <p:cNvPr id="7" name="Espaço Reservado para Número de Slide 3"/>
          <p:cNvSpPr>
            <a:spLocks noGrp="1"/>
          </p:cNvSpPr>
          <p:nvPr>
            <p:ph type="sldNum" sz="quarter" idx="16"/>
          </p:nvPr>
        </p:nvSpPr>
        <p:spPr/>
        <p:txBody>
          <a:bodyPr/>
          <a:lstStyle/>
          <a:p>
            <a:pPr algn="r">
              <a:defRPr/>
            </a:pPr>
            <a:fld id="{998E5B65-11DD-4858-B42C-C1298E6EC86A}" type="slidenum">
              <a:rPr lang="pt-BR" sz="1400" smtClean="0">
                <a:latin typeface="+mn-lt"/>
              </a:rPr>
              <a:pPr algn="r">
                <a:defRPr/>
              </a:pPr>
              <a:t>67</a:t>
            </a:fld>
            <a:endParaRPr lang="pt-BR" sz="1400" dirty="0">
              <a:latin typeface="+mn-lt"/>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tângulo de cantos arredondados 4">
            <a:hlinkClick r:id="rId2" action="ppaction://hlinkpres?slideindex=1&amp;slidetitle="/>
          </p:cNvPr>
          <p:cNvSpPr/>
          <p:nvPr/>
        </p:nvSpPr>
        <p:spPr>
          <a:xfrm>
            <a:off x="357188" y="2428875"/>
            <a:ext cx="8429625" cy="1000125"/>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Exercício </a:t>
            </a:r>
            <a:r>
              <a:rPr lang="pt-BR" sz="4400" b="1" dirty="0" smtClean="0">
                <a:solidFill>
                  <a:schemeClr val="bg1"/>
                </a:solidFill>
                <a:effectLst>
                  <a:outerShdw blurRad="38100" dist="38100" dir="2700000" algn="tl">
                    <a:srgbClr val="000000">
                      <a:alpha val="43137"/>
                    </a:srgbClr>
                  </a:outerShdw>
                </a:effectLst>
                <a:cs typeface="DaunPenh" pitchFamily="2" charset="0"/>
              </a:rPr>
              <a:t>4</a:t>
            </a:r>
            <a:endParaRPr lang="pt-BR" sz="4400" b="1" dirty="0">
              <a:solidFill>
                <a:schemeClr val="bg1"/>
              </a:solidFill>
              <a:effectLst>
                <a:outerShdw blurRad="38100" dist="38100" dir="2700000" algn="tl">
                  <a:srgbClr val="000000">
                    <a:alpha val="43137"/>
                  </a:srgbClr>
                </a:outerShdw>
              </a:effectLst>
              <a:cs typeface="DaunPenh" pitchFamily="2" charset="0"/>
            </a:endParaRPr>
          </a:p>
        </p:txBody>
      </p:sp>
      <p:sp>
        <p:nvSpPr>
          <p:cNvPr id="7" name="Espaço Reservado para Número de Slide 3"/>
          <p:cNvSpPr>
            <a:spLocks noGrp="1"/>
          </p:cNvSpPr>
          <p:nvPr>
            <p:ph type="sldNum" sz="quarter" idx="16"/>
          </p:nvPr>
        </p:nvSpPr>
        <p:spPr/>
        <p:txBody>
          <a:bodyPr/>
          <a:lstStyle/>
          <a:p>
            <a:pPr algn="r">
              <a:defRPr/>
            </a:pPr>
            <a:fld id="{998E5B65-11DD-4858-B42C-C1298E6EC86A}" type="slidenum">
              <a:rPr lang="pt-BR" sz="1400" smtClean="0">
                <a:latin typeface="+mn-lt"/>
              </a:rPr>
              <a:pPr algn="r">
                <a:defRPr/>
              </a:pPr>
              <a:t>68</a:t>
            </a:fld>
            <a:endParaRPr lang="pt-BR" sz="1400" dirty="0">
              <a:latin typeface="+mn-lt"/>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9"/>
          <p:cNvSpPr txBox="1">
            <a:spLocks noChangeArrowheads="1"/>
          </p:cNvSpPr>
          <p:nvPr/>
        </p:nvSpPr>
        <p:spPr>
          <a:xfrm>
            <a:off x="755650" y="1793875"/>
            <a:ext cx="8353425" cy="4156075"/>
          </a:xfrm>
          <a:prstGeom prst="rect">
            <a:avLst/>
          </a:prstGeom>
        </p:spPr>
        <p:txBody>
          <a:bodyPr/>
          <a:lstStyle/>
          <a:p>
            <a:pPr marL="342900" indent="-342900" eaLnBrk="0" hangingPunct="0">
              <a:spcBef>
                <a:spcPct val="20000"/>
              </a:spcBef>
              <a:defRPr/>
            </a:pPr>
            <a:r>
              <a:rPr lang="pt-BR" sz="2800" b="1" u="sng" dirty="0">
                <a:latin typeface="+mn-lt"/>
              </a:rPr>
              <a:t>Objetivo</a:t>
            </a:r>
            <a:r>
              <a:rPr lang="pt-BR" sz="2800" dirty="0">
                <a:latin typeface="+mn-lt"/>
              </a:rPr>
              <a:t>: </a:t>
            </a:r>
            <a:r>
              <a:rPr lang="pt-BR" sz="2400" dirty="0">
                <a:latin typeface="+mn-lt"/>
              </a:rPr>
              <a:t>Exercitar o registro dos comentários dos sub-critérios.</a:t>
            </a:r>
          </a:p>
          <a:p>
            <a:pPr marL="342900" indent="-342900" eaLnBrk="0" hangingPunct="0">
              <a:spcBef>
                <a:spcPct val="20000"/>
              </a:spcBef>
              <a:defRPr/>
            </a:pPr>
            <a:endParaRPr lang="pt-BR" sz="2400" dirty="0">
              <a:latin typeface="+mn-lt"/>
            </a:endParaRPr>
          </a:p>
          <a:p>
            <a:pPr marL="342900" indent="-342900" eaLnBrk="0" hangingPunct="0">
              <a:spcBef>
                <a:spcPct val="20000"/>
              </a:spcBef>
              <a:defRPr/>
            </a:pPr>
            <a:r>
              <a:rPr lang="pt-BR" sz="2800" b="1" u="sng" dirty="0">
                <a:latin typeface="+mn-lt"/>
              </a:rPr>
              <a:t>Tarefa Individual</a:t>
            </a:r>
            <a:r>
              <a:rPr lang="pt-BR" sz="2800" dirty="0" smtClean="0">
                <a:latin typeface="+mn-lt"/>
              </a:rPr>
              <a:t>: </a:t>
            </a:r>
            <a:endParaRPr lang="pt-BR" sz="2400" dirty="0">
              <a:latin typeface="+mn-lt"/>
            </a:endParaRPr>
          </a:p>
          <a:p>
            <a:pPr marL="342900" indent="-342900" eaLnBrk="0" hangingPunct="0">
              <a:spcBef>
                <a:spcPct val="20000"/>
              </a:spcBef>
              <a:buFont typeface="Arial" pitchFamily="34" charset="0"/>
              <a:buChar char="•"/>
              <a:defRPr/>
            </a:pPr>
            <a:r>
              <a:rPr lang="pt-BR" sz="2400" dirty="0" smtClean="0">
                <a:latin typeface="+mn-lt"/>
              </a:rPr>
              <a:t>Realizar dinâmica da simulação da visita: 10 a 15 min.</a:t>
            </a:r>
          </a:p>
          <a:p>
            <a:pPr marL="342900" indent="-342900" eaLnBrk="0" hangingPunct="0">
              <a:spcBef>
                <a:spcPct val="20000"/>
              </a:spcBef>
              <a:buFont typeface="Arial" pitchFamily="34" charset="0"/>
              <a:buChar char="•"/>
              <a:defRPr/>
            </a:pPr>
            <a:r>
              <a:rPr lang="pt-BR" sz="2400" dirty="0" smtClean="0">
                <a:latin typeface="+mn-lt"/>
              </a:rPr>
              <a:t>Redação comentários:  30 min.:</a:t>
            </a:r>
          </a:p>
          <a:p>
            <a:pPr marL="800100" lvl="1" indent="-342900" eaLnBrk="0" hangingPunct="0">
              <a:spcBef>
                <a:spcPct val="20000"/>
              </a:spcBef>
              <a:buFont typeface="Wingdings" pitchFamily="2" charset="2"/>
              <a:buChar char="§"/>
              <a:defRPr/>
            </a:pPr>
            <a:r>
              <a:rPr lang="pt-BR" sz="2400" dirty="0" smtClean="0">
                <a:latin typeface="+mn-lt"/>
              </a:rPr>
              <a:t>Com </a:t>
            </a:r>
            <a:r>
              <a:rPr lang="pt-BR" sz="2400" b="1" dirty="0">
                <a:latin typeface="+mn-lt"/>
              </a:rPr>
              <a:t>base na dinâmica </a:t>
            </a:r>
            <a:r>
              <a:rPr lang="pt-BR" sz="2400" dirty="0">
                <a:latin typeface="+mn-lt"/>
              </a:rPr>
              <a:t>que simula a visita à candidata, preencher os formulários do exercício </a:t>
            </a:r>
            <a:r>
              <a:rPr lang="pt-BR" sz="2400" dirty="0" smtClean="0"/>
              <a:t>4</a:t>
            </a:r>
            <a:r>
              <a:rPr lang="pt-BR" sz="2400" dirty="0" smtClean="0">
                <a:latin typeface="+mn-lt"/>
              </a:rPr>
              <a:t>, </a:t>
            </a:r>
            <a:r>
              <a:rPr lang="pt-BR" sz="2400" dirty="0">
                <a:latin typeface="+mn-lt"/>
              </a:rPr>
              <a:t>evidenciando os Pontos Fortes (PF) e Oportunidades de Melhoria(OM) identificados;</a:t>
            </a:r>
          </a:p>
          <a:p>
            <a:pPr marL="800100" lvl="1" indent="-342900" eaLnBrk="0" hangingPunct="0">
              <a:spcBef>
                <a:spcPct val="20000"/>
              </a:spcBef>
              <a:buFont typeface="Wingdings" pitchFamily="2" charset="2"/>
              <a:buChar char="§"/>
              <a:defRPr/>
            </a:pPr>
            <a:r>
              <a:rPr lang="pt-BR" sz="2400" dirty="0">
                <a:latin typeface="+mn-lt"/>
              </a:rPr>
              <a:t>Redigir 3 comentários  (PF e/ou OM</a:t>
            </a:r>
            <a:r>
              <a:rPr lang="pt-BR" sz="2400" dirty="0" smtClean="0">
                <a:latin typeface="+mn-lt"/>
              </a:rPr>
              <a:t>): Sub-critérios 2.3.</a:t>
            </a:r>
            <a:endParaRPr lang="pt-BR" sz="2400" dirty="0">
              <a:latin typeface="+mn-lt"/>
            </a:endParaRPr>
          </a:p>
          <a:p>
            <a:pPr marL="800100" lvl="1" indent="-342900" eaLnBrk="0" hangingPunct="0">
              <a:spcBef>
                <a:spcPct val="20000"/>
              </a:spcBef>
              <a:buFont typeface="Wingdings" pitchFamily="2" charset="2"/>
              <a:buChar char="§"/>
              <a:defRPr/>
            </a:pPr>
            <a:r>
              <a:rPr lang="pt-BR" sz="2400" dirty="0">
                <a:latin typeface="+mn-lt"/>
              </a:rPr>
              <a:t>Utilizar a folha de respostas para o exercício </a:t>
            </a:r>
            <a:r>
              <a:rPr lang="pt-BR" sz="2400" dirty="0" smtClean="0">
                <a:latin typeface="+mn-lt"/>
              </a:rPr>
              <a:t>4.</a:t>
            </a:r>
            <a:endParaRPr lang="pt-BR" sz="2400" dirty="0">
              <a:latin typeface="+mn-lt"/>
            </a:endParaRPr>
          </a:p>
        </p:txBody>
      </p:sp>
      <p:sp>
        <p:nvSpPr>
          <p:cNvPr id="10" name="Retângulo de cantos arredondados 9"/>
          <p:cNvSpPr/>
          <p:nvPr/>
        </p:nvSpPr>
        <p:spPr>
          <a:xfrm>
            <a:off x="357188" y="387350"/>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1ª parte - individual</a:t>
            </a:r>
          </a:p>
        </p:txBody>
      </p:sp>
      <p:sp>
        <p:nvSpPr>
          <p:cNvPr id="4" name="Espaço Reservado para Número de Slide 3"/>
          <p:cNvSpPr>
            <a:spLocks noGrp="1"/>
          </p:cNvSpPr>
          <p:nvPr>
            <p:ph type="sldNum" sz="quarter" idx="16"/>
          </p:nvPr>
        </p:nvSpPr>
        <p:spPr/>
        <p:txBody>
          <a:bodyPr/>
          <a:lstStyle/>
          <a:p>
            <a:pPr>
              <a:defRPr/>
            </a:pPr>
            <a:fld id="{57CCFA56-E39B-4EE3-8849-E7BCA38AB42E}" type="slidenum">
              <a:rPr lang="pt-BR" smtClean="0"/>
              <a:pPr>
                <a:defRPr/>
              </a:pPr>
              <a:t>69</a:t>
            </a:fld>
            <a:endParaRPr lang="pt-B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7"/>
          <p:cNvSpPr txBox="1">
            <a:spLocks noChangeArrowheads="1"/>
          </p:cNvSpPr>
          <p:nvPr/>
        </p:nvSpPr>
        <p:spPr>
          <a:xfrm>
            <a:off x="323850" y="1563688"/>
            <a:ext cx="8605838" cy="5105400"/>
          </a:xfrm>
          <a:prstGeom prst="rect">
            <a:avLst/>
          </a:prstGeom>
        </p:spPr>
        <p:txBody>
          <a:bodyPr/>
          <a:lstStyle/>
          <a:p>
            <a:pPr marL="342900" indent="-342900" algn="just" fontAlgn="auto">
              <a:lnSpc>
                <a:spcPct val="80000"/>
              </a:lnSpc>
              <a:spcBef>
                <a:spcPct val="50000"/>
              </a:spcBef>
              <a:spcAft>
                <a:spcPts val="0"/>
              </a:spcAft>
              <a:defRPr/>
            </a:pPr>
            <a:r>
              <a:rPr lang="pt-BR" sz="2400" b="1" dirty="0">
                <a:latin typeface="+mn-lt"/>
              </a:rPr>
              <a:t>Art. 2º </a:t>
            </a:r>
            <a:r>
              <a:rPr lang="pt-BR" sz="2400" b="1" dirty="0" err="1">
                <a:latin typeface="+mn-lt"/>
              </a:rPr>
              <a:t>Público-alvo</a:t>
            </a:r>
            <a:endParaRPr lang="pt-BR" sz="2400" dirty="0">
              <a:latin typeface="+mn-lt"/>
            </a:endParaRPr>
          </a:p>
          <a:p>
            <a:pPr algn="just" fontAlgn="auto">
              <a:spcBef>
                <a:spcPts val="0"/>
              </a:spcBef>
              <a:spcAft>
                <a:spcPts val="0"/>
              </a:spcAft>
              <a:defRPr/>
            </a:pPr>
            <a:r>
              <a:rPr lang="pt-BR" sz="2400" dirty="0">
                <a:latin typeface="+mn-lt"/>
              </a:rPr>
              <a:t>O prêmio é dirigido à mulheres empreendedoras, com mais de 18 anos, que poderão concorrer em 3 (três) categorias:</a:t>
            </a:r>
          </a:p>
          <a:p>
            <a:pPr algn="just" fontAlgn="auto">
              <a:spcBef>
                <a:spcPts val="0"/>
              </a:spcBef>
              <a:spcAft>
                <a:spcPts val="0"/>
              </a:spcAft>
              <a:defRPr/>
            </a:pPr>
            <a:r>
              <a:rPr lang="pt-BR" sz="2400" dirty="0">
                <a:latin typeface="+mn-lt"/>
              </a:rPr>
              <a:t> </a:t>
            </a:r>
          </a:p>
          <a:p>
            <a:pPr lvl="1" algn="just" fontAlgn="auto">
              <a:spcBef>
                <a:spcPts val="0"/>
              </a:spcBef>
              <a:spcAft>
                <a:spcPts val="0"/>
              </a:spcAft>
              <a:defRPr/>
            </a:pPr>
            <a:r>
              <a:rPr lang="pt-BR" sz="2400" dirty="0">
                <a:latin typeface="+mn-lt"/>
              </a:rPr>
              <a:t>I – </a:t>
            </a:r>
            <a:r>
              <a:rPr lang="pt-BR" sz="2400" b="1" dirty="0">
                <a:latin typeface="+mn-lt"/>
              </a:rPr>
              <a:t>Pequenos Negócios</a:t>
            </a:r>
            <a:r>
              <a:rPr lang="pt-BR" sz="2400" dirty="0">
                <a:latin typeface="+mn-lt"/>
              </a:rPr>
              <a:t>; </a:t>
            </a:r>
          </a:p>
          <a:p>
            <a:pPr lvl="1" algn="just" fontAlgn="auto">
              <a:spcBef>
                <a:spcPts val="0"/>
              </a:spcBef>
              <a:spcAft>
                <a:spcPts val="0"/>
              </a:spcAft>
              <a:defRPr/>
            </a:pPr>
            <a:r>
              <a:rPr lang="pt-BR" sz="2400" dirty="0">
                <a:latin typeface="+mn-lt"/>
              </a:rPr>
              <a:t>II – </a:t>
            </a:r>
            <a:r>
              <a:rPr lang="pt-BR" sz="2400" b="1" dirty="0" smtClean="0">
                <a:solidFill>
                  <a:srgbClr val="FF0000"/>
                </a:solidFill>
                <a:latin typeface="+mn-lt"/>
              </a:rPr>
              <a:t>Produtora </a:t>
            </a:r>
            <a:r>
              <a:rPr lang="pt-BR" sz="2400" b="1" dirty="0">
                <a:solidFill>
                  <a:srgbClr val="FF0000"/>
                </a:solidFill>
                <a:latin typeface="+mn-lt"/>
              </a:rPr>
              <a:t>Rural; </a:t>
            </a:r>
            <a:r>
              <a:rPr lang="pt-BR" sz="2400" b="1" dirty="0">
                <a:latin typeface="+mn-lt"/>
              </a:rPr>
              <a:t>e,</a:t>
            </a:r>
            <a:endParaRPr lang="pt-BR" sz="2400" dirty="0">
              <a:latin typeface="+mn-lt"/>
            </a:endParaRPr>
          </a:p>
          <a:p>
            <a:pPr lvl="1" algn="just" fontAlgn="auto">
              <a:spcBef>
                <a:spcPts val="0"/>
              </a:spcBef>
              <a:spcAft>
                <a:spcPts val="0"/>
              </a:spcAft>
              <a:defRPr/>
            </a:pPr>
            <a:r>
              <a:rPr lang="pt-BR" sz="2400" dirty="0">
                <a:latin typeface="+mn-lt"/>
              </a:rPr>
              <a:t>III – </a:t>
            </a:r>
            <a:r>
              <a:rPr lang="pt-BR" sz="2400" b="1" dirty="0">
                <a:solidFill>
                  <a:srgbClr val="FF0000"/>
                </a:solidFill>
                <a:latin typeface="+mn-lt"/>
              </a:rPr>
              <a:t>Micro </a:t>
            </a:r>
            <a:r>
              <a:rPr lang="pt-BR" sz="2400" b="1" dirty="0" smtClean="0">
                <a:latin typeface="+mn-lt"/>
              </a:rPr>
              <a:t>Empreendedora Individual</a:t>
            </a:r>
            <a:r>
              <a:rPr lang="pt-BR" sz="2400" dirty="0" smtClean="0">
                <a:latin typeface="+mn-lt"/>
              </a:rPr>
              <a:t>.</a:t>
            </a:r>
            <a:endParaRPr lang="pt-BR" sz="2400" dirty="0">
              <a:latin typeface="+mn-lt"/>
            </a:endParaRPr>
          </a:p>
          <a:p>
            <a:pPr lvl="1" algn="just" fontAlgn="auto">
              <a:spcBef>
                <a:spcPts val="0"/>
              </a:spcBef>
              <a:spcAft>
                <a:spcPts val="0"/>
              </a:spcAft>
              <a:defRPr/>
            </a:pPr>
            <a:endParaRPr lang="pt-BR" sz="2400" dirty="0">
              <a:latin typeface="+mn-lt"/>
            </a:endParaRPr>
          </a:p>
          <a:p>
            <a:pPr algn="just" fontAlgn="auto">
              <a:spcBef>
                <a:spcPts val="0"/>
              </a:spcBef>
              <a:spcAft>
                <a:spcPts val="0"/>
              </a:spcAft>
              <a:defRPr/>
            </a:pPr>
            <a:r>
              <a:rPr lang="pt-BR" sz="2400" dirty="0">
                <a:latin typeface="+mn-lt"/>
              </a:rPr>
              <a:t> </a:t>
            </a:r>
          </a:p>
          <a:p>
            <a:pPr algn="just" fontAlgn="auto">
              <a:spcBef>
                <a:spcPts val="0"/>
              </a:spcBef>
              <a:spcAft>
                <a:spcPts val="0"/>
              </a:spcAft>
              <a:defRPr/>
            </a:pPr>
            <a:r>
              <a:rPr lang="pt-BR" sz="2400" b="1" dirty="0">
                <a:latin typeface="+mn-lt"/>
              </a:rPr>
              <a:t>§ 1º -</a:t>
            </a:r>
            <a:r>
              <a:rPr lang="pt-BR" sz="2400" dirty="0">
                <a:latin typeface="+mn-lt"/>
              </a:rPr>
              <a:t> o faturamento anual não poderá ultrapassar </a:t>
            </a:r>
            <a:r>
              <a:rPr lang="pt-BR" sz="2400" dirty="0">
                <a:latin typeface="Calibri" pitchFamily="34" charset="0"/>
              </a:rPr>
              <a:t>R$ 3.600.000,00 (três milhões e seiscentos mil </a:t>
            </a:r>
            <a:r>
              <a:rPr lang="pt-BR" sz="2400" dirty="0" smtClean="0">
                <a:latin typeface="Calibri" pitchFamily="34" charset="0"/>
              </a:rPr>
              <a:t>reais) </a:t>
            </a:r>
            <a:r>
              <a:rPr lang="pt-BR" sz="2400" dirty="0" smtClean="0">
                <a:latin typeface="+mn-lt"/>
              </a:rPr>
              <a:t>segundo </a:t>
            </a:r>
            <a:r>
              <a:rPr lang="pt-BR" sz="2400" dirty="0">
                <a:latin typeface="+mn-lt"/>
              </a:rPr>
              <a:t>o Estatuto Nacional das Microempresas e das Empresas de Pequeno </a:t>
            </a:r>
            <a:r>
              <a:rPr lang="pt-BR" sz="2400" dirty="0" smtClean="0">
                <a:latin typeface="+mn-lt"/>
              </a:rPr>
              <a:t>Porte.</a:t>
            </a:r>
            <a:endParaRPr lang="pt-BR" sz="2400" dirty="0">
              <a:latin typeface="+mn-lt"/>
            </a:endParaRPr>
          </a:p>
        </p:txBody>
      </p:sp>
      <p:sp>
        <p:nvSpPr>
          <p:cNvPr id="6" name="Retângulo de cantos arredondados 5"/>
          <p:cNvSpPr/>
          <p:nvPr/>
        </p:nvSpPr>
        <p:spPr>
          <a:xfrm>
            <a:off x="357188" y="41116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Regulamento</a:t>
            </a:r>
          </a:p>
        </p:txBody>
      </p:sp>
      <p:sp>
        <p:nvSpPr>
          <p:cNvPr id="5" name="Espaço Reservado para Número de Slide 3"/>
          <p:cNvSpPr>
            <a:spLocks noGrp="1"/>
          </p:cNvSpPr>
          <p:nvPr>
            <p:ph type="sldNum" sz="quarter" idx="12"/>
          </p:nvPr>
        </p:nvSpPr>
        <p:spPr/>
        <p:txBody>
          <a:bodyPr/>
          <a:lstStyle/>
          <a:p>
            <a:pPr algn="r">
              <a:defRPr/>
            </a:pPr>
            <a:fld id="{58E59632-435D-44E2-9970-7E93AD8EAF00}" type="slidenum">
              <a:rPr lang="pt-BR" sz="1400" smtClean="0">
                <a:latin typeface="+mn-lt"/>
              </a:rPr>
              <a:pPr algn="r">
                <a:defRPr/>
              </a:pPr>
              <a:t>7</a:t>
            </a:fld>
            <a:endParaRPr lang="pt-BR" sz="1400" dirty="0">
              <a:latin typeface="+mn-lt"/>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6"/>
          <p:cNvSpPr txBox="1">
            <a:spLocks noChangeArrowheads="1"/>
          </p:cNvSpPr>
          <p:nvPr/>
        </p:nvSpPr>
        <p:spPr>
          <a:xfrm>
            <a:off x="468313" y="1600200"/>
            <a:ext cx="8218487" cy="4525963"/>
          </a:xfrm>
          <a:prstGeom prst="rect">
            <a:avLst/>
          </a:prstGeom>
        </p:spPr>
        <p:txBody>
          <a:bodyPr/>
          <a:lstStyle/>
          <a:p>
            <a:pPr marL="342900" indent="-342900" eaLnBrk="0" hangingPunct="0">
              <a:spcBef>
                <a:spcPct val="20000"/>
              </a:spcBef>
              <a:defRPr/>
            </a:pPr>
            <a:r>
              <a:rPr lang="pt-BR" sz="3200" b="1" u="sng" dirty="0" smtClean="0">
                <a:latin typeface="+mn-lt"/>
              </a:rPr>
              <a:t>Plenária</a:t>
            </a:r>
            <a:r>
              <a:rPr lang="pt-BR" sz="3200" dirty="0" smtClean="0">
                <a:latin typeface="+mn-lt"/>
              </a:rPr>
              <a:t>: </a:t>
            </a:r>
            <a:r>
              <a:rPr lang="pt-BR" sz="3200" smtClean="0">
                <a:latin typeface="+mn-lt"/>
              </a:rPr>
              <a:t>15 min</a:t>
            </a:r>
            <a:r>
              <a:rPr lang="pt-BR" sz="3200" dirty="0">
                <a:latin typeface="+mn-lt"/>
              </a:rPr>
              <a:t>.</a:t>
            </a:r>
          </a:p>
          <a:p>
            <a:pPr marL="342900" indent="-342900" eaLnBrk="0" hangingPunct="0">
              <a:spcBef>
                <a:spcPct val="20000"/>
              </a:spcBef>
              <a:buFont typeface="Arial" pitchFamily="34" charset="0"/>
              <a:buChar char="•"/>
              <a:defRPr/>
            </a:pPr>
            <a:r>
              <a:rPr lang="pt-BR" sz="2400" dirty="0">
                <a:latin typeface="+mn-lt"/>
              </a:rPr>
              <a:t>Discutir com </a:t>
            </a:r>
            <a:r>
              <a:rPr lang="pt-BR" sz="2400" dirty="0" smtClean="0">
                <a:latin typeface="+mn-lt"/>
              </a:rPr>
              <a:t>os participantes e </a:t>
            </a:r>
            <a:r>
              <a:rPr lang="pt-BR" sz="2400" dirty="0">
                <a:latin typeface="+mn-lt"/>
              </a:rPr>
              <a:t>obter o consenso das respostas; comparar os comentários feitos e eleger os melhores comentários do grupo;</a:t>
            </a:r>
          </a:p>
          <a:p>
            <a:pPr marL="342900" indent="-342900" eaLnBrk="0" hangingPunct="0">
              <a:spcBef>
                <a:spcPct val="20000"/>
              </a:spcBef>
              <a:defRPr/>
            </a:pPr>
            <a:endParaRPr lang="pt-BR" sz="2000" dirty="0">
              <a:latin typeface="+mn-lt"/>
            </a:endParaRPr>
          </a:p>
        </p:txBody>
      </p:sp>
      <p:sp>
        <p:nvSpPr>
          <p:cNvPr id="10" name="Retângulo de cantos arredondados 9"/>
          <p:cNvSpPr/>
          <p:nvPr/>
        </p:nvSpPr>
        <p:spPr>
          <a:xfrm>
            <a:off x="357188" y="387350"/>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2ª parte - consenso</a:t>
            </a:r>
          </a:p>
        </p:txBody>
      </p:sp>
      <p:sp>
        <p:nvSpPr>
          <p:cNvPr id="4" name="Espaço Reservado para Número de Slide 3"/>
          <p:cNvSpPr>
            <a:spLocks noGrp="1"/>
          </p:cNvSpPr>
          <p:nvPr>
            <p:ph type="sldNum" sz="quarter" idx="16"/>
          </p:nvPr>
        </p:nvSpPr>
        <p:spPr/>
        <p:txBody>
          <a:bodyPr/>
          <a:lstStyle/>
          <a:p>
            <a:pPr>
              <a:defRPr/>
            </a:pPr>
            <a:fld id="{57CCFA56-E39B-4EE3-8849-E7BCA38AB42E}" type="slidenum">
              <a:rPr lang="pt-BR" smtClean="0"/>
              <a:pPr>
                <a:defRPr/>
              </a:pPr>
              <a:t>70</a:t>
            </a:fld>
            <a:endParaRPr lang="pt-B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tângulo de cantos arredondados 2">
            <a:hlinkClick r:id="rId2" action="ppaction://hlinkpres?slideindex=1&amp;slidetitle="/>
          </p:cNvPr>
          <p:cNvSpPr/>
          <p:nvPr/>
        </p:nvSpPr>
        <p:spPr>
          <a:xfrm>
            <a:off x="357188" y="2644775"/>
            <a:ext cx="8429625" cy="1000125"/>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Sistema do Prêmio</a:t>
            </a:r>
          </a:p>
        </p:txBody>
      </p:sp>
      <p:sp>
        <p:nvSpPr>
          <p:cNvPr id="6" name="Espaço Reservado para Número de Slide 3"/>
          <p:cNvSpPr>
            <a:spLocks noGrp="1"/>
          </p:cNvSpPr>
          <p:nvPr>
            <p:ph type="sldNum" sz="quarter" idx="12"/>
          </p:nvPr>
        </p:nvSpPr>
        <p:spPr/>
        <p:txBody>
          <a:bodyPr/>
          <a:lstStyle/>
          <a:p>
            <a:pPr algn="r">
              <a:defRPr/>
            </a:pPr>
            <a:fld id="{0BBC8F4D-C60D-4FB5-91A0-BD678942BEC9}" type="slidenum">
              <a:rPr lang="pt-BR" sz="1400" smtClean="0">
                <a:latin typeface="+mn-lt"/>
              </a:rPr>
              <a:pPr algn="r">
                <a:defRPr/>
              </a:pPr>
              <a:t>71</a:t>
            </a:fld>
            <a:endParaRPr lang="pt-BR" sz="1400" dirty="0">
              <a:latin typeface="+mn-lt"/>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12"/>
          </p:nvPr>
        </p:nvSpPr>
        <p:spPr/>
        <p:txBody>
          <a:bodyPr/>
          <a:lstStyle/>
          <a:p>
            <a:pPr>
              <a:defRPr/>
            </a:pPr>
            <a:fld id="{BD237989-02BD-4F24-8EEA-9AADEE2796A7}" type="slidenum">
              <a:rPr lang="pt-BR" smtClean="0"/>
              <a:pPr>
                <a:defRPr/>
              </a:pPr>
              <a:t>72</a:t>
            </a:fld>
            <a:endParaRPr lang="pt-BR"/>
          </a:p>
        </p:txBody>
      </p:sp>
      <p:sp>
        <p:nvSpPr>
          <p:cNvPr id="4" name="Espaço Reservado para Conteúdo 1"/>
          <p:cNvSpPr>
            <a:spLocks noGrp="1"/>
          </p:cNvSpPr>
          <p:nvPr>
            <p:ph idx="1"/>
          </p:nvPr>
        </p:nvSpPr>
        <p:spPr>
          <a:xfrm>
            <a:off x="467544" y="3212976"/>
            <a:ext cx="8229600" cy="4525963"/>
          </a:xfrm>
        </p:spPr>
        <p:txBody>
          <a:bodyPr/>
          <a:lstStyle/>
          <a:p>
            <a:pPr algn="ctr">
              <a:buFont typeface="Arial" charset="0"/>
              <a:buNone/>
            </a:pPr>
            <a:r>
              <a:rPr lang="pt-BR" sz="3600" dirty="0" smtClean="0">
                <a:hlinkClick r:id="rId2"/>
              </a:rPr>
              <a:t>www.mulherdenegocios.sebrae.com.br</a:t>
            </a:r>
            <a:endParaRPr lang="pt-BR" sz="3600" dirty="0" smtClean="0"/>
          </a:p>
          <a:p>
            <a:pPr>
              <a:buFont typeface="Arial" charset="0"/>
              <a:buNone/>
            </a:pPr>
            <a:endParaRPr lang="pt-BR" dirty="0" smtClean="0"/>
          </a:p>
          <a:p>
            <a:pPr>
              <a:buFont typeface="Arial" charset="0"/>
              <a:buNone/>
            </a:pPr>
            <a:endParaRPr lang="pt-BR" dirty="0" smtClean="0"/>
          </a:p>
        </p:txBody>
      </p:sp>
      <p:sp>
        <p:nvSpPr>
          <p:cNvPr id="6" name="Retângulo de cantos arredondados 5">
            <a:hlinkClick r:id="rId3" action="ppaction://hlinkpres?slideindex=1&amp;slidetitle="/>
          </p:cNvPr>
          <p:cNvSpPr/>
          <p:nvPr/>
        </p:nvSpPr>
        <p:spPr>
          <a:xfrm>
            <a:off x="323528" y="0"/>
            <a:ext cx="8429625" cy="1000125"/>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smtClean="0">
                <a:solidFill>
                  <a:schemeClr val="bg1"/>
                </a:solidFill>
                <a:effectLst>
                  <a:outerShdw blurRad="38100" dist="38100" dir="2700000" algn="tl">
                    <a:srgbClr val="000000">
                      <a:alpha val="43137"/>
                    </a:srgbClr>
                  </a:outerShdw>
                </a:effectLst>
                <a:cs typeface="DaunPenh" pitchFamily="2" charset="0"/>
              </a:rPr>
              <a:t>Endereço Eletrônico</a:t>
            </a:r>
            <a:endParaRPr lang="pt-BR" sz="4400" b="1" dirty="0">
              <a:solidFill>
                <a:schemeClr val="bg1"/>
              </a:solidFill>
              <a:effectLst>
                <a:outerShdw blurRad="38100" dist="38100" dir="2700000" algn="tl">
                  <a:srgbClr val="000000">
                    <a:alpha val="43137"/>
                  </a:srgbClr>
                </a:outerShdw>
              </a:effectLst>
              <a:cs typeface="DaunPenh" pitchFamily="2"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de cantos arredondados 2">
            <a:hlinkClick r:id="rId2" action="ppaction://hlinkpres?slideindex=1&amp;slidetitle="/>
          </p:cNvPr>
          <p:cNvSpPr/>
          <p:nvPr/>
        </p:nvSpPr>
        <p:spPr>
          <a:xfrm>
            <a:off x="357188" y="2644775"/>
            <a:ext cx="8429625" cy="1000125"/>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smtClean="0">
                <a:solidFill>
                  <a:schemeClr val="bg1"/>
                </a:solidFill>
                <a:effectLst>
                  <a:outerShdw blurRad="38100" dist="38100" dir="2700000" algn="tl">
                    <a:srgbClr val="000000">
                      <a:alpha val="43137"/>
                    </a:srgbClr>
                  </a:outerShdw>
                </a:effectLst>
                <a:cs typeface="DaunPenh" pitchFamily="2" charset="0"/>
              </a:rPr>
              <a:t>Avaliador</a:t>
            </a:r>
            <a:endParaRPr lang="pt-BR" sz="4400" b="1" dirty="0">
              <a:solidFill>
                <a:schemeClr val="bg1"/>
              </a:solidFill>
              <a:effectLst>
                <a:outerShdw blurRad="38100" dist="38100" dir="2700000" algn="tl">
                  <a:srgbClr val="000000">
                    <a:alpha val="43137"/>
                  </a:srgbClr>
                </a:outerShdw>
              </a:effectLst>
              <a:cs typeface="DaunPenh" pitchFamily="2" charset="0"/>
            </a:endParaRPr>
          </a:p>
        </p:txBody>
      </p:sp>
      <p:sp>
        <p:nvSpPr>
          <p:cNvPr id="6" name="Espaço Reservado para Número de Slide 3"/>
          <p:cNvSpPr>
            <a:spLocks noGrp="1"/>
          </p:cNvSpPr>
          <p:nvPr>
            <p:ph type="sldNum" sz="quarter" idx="12"/>
          </p:nvPr>
        </p:nvSpPr>
        <p:spPr/>
        <p:txBody>
          <a:bodyPr/>
          <a:lstStyle/>
          <a:p>
            <a:pPr algn="r">
              <a:defRPr/>
            </a:pPr>
            <a:fld id="{0BBC8F4D-C60D-4FB5-91A0-BD678942BEC9}" type="slidenum">
              <a:rPr lang="pt-BR" sz="1400" smtClean="0">
                <a:latin typeface="+mn-lt"/>
              </a:rPr>
              <a:pPr algn="r">
                <a:defRPr/>
              </a:pPr>
              <a:t>73</a:t>
            </a:fld>
            <a:endParaRPr lang="pt-BR" sz="1400" dirty="0">
              <a:latin typeface="+mn-lt"/>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a:blip r:embed="rId2" cstate="print"/>
          <a:srcRect t="3358" r="769" b="6602"/>
          <a:stretch>
            <a:fillRect/>
          </a:stretch>
        </p:blipFill>
        <p:spPr bwMode="auto">
          <a:xfrm>
            <a:off x="-30781" y="2348880"/>
            <a:ext cx="9174781" cy="4032448"/>
          </a:xfrm>
          <a:prstGeom prst="rect">
            <a:avLst/>
          </a:prstGeom>
          <a:noFill/>
          <a:ln w="9525">
            <a:noFill/>
            <a:miter lim="800000"/>
            <a:headEnd/>
            <a:tailEnd/>
          </a:ln>
          <a:effectLst/>
        </p:spPr>
      </p:pic>
      <p:sp>
        <p:nvSpPr>
          <p:cNvPr id="2" name="Espaço Reservado para Número de Slide 1"/>
          <p:cNvSpPr>
            <a:spLocks noGrp="1"/>
          </p:cNvSpPr>
          <p:nvPr>
            <p:ph type="sldNum" sz="quarter" idx="12"/>
          </p:nvPr>
        </p:nvSpPr>
        <p:spPr/>
        <p:txBody>
          <a:bodyPr/>
          <a:lstStyle/>
          <a:p>
            <a:pPr>
              <a:defRPr/>
            </a:pPr>
            <a:fld id="{2821612D-360C-4471-8C1B-6AF3BEE7549A}" type="slidenum">
              <a:rPr lang="pt-BR" smtClean="0"/>
              <a:pPr>
                <a:defRPr/>
              </a:pPr>
              <a:t>74</a:t>
            </a:fld>
            <a:endParaRPr lang="pt-BR" dirty="0"/>
          </a:p>
        </p:txBody>
      </p:sp>
      <p:sp>
        <p:nvSpPr>
          <p:cNvPr id="7" name="Retângulo de cantos arredondados 6">
            <a:hlinkClick r:id="rId3" action="ppaction://hlinkpres?slideindex=1&amp;slidetitle="/>
          </p:cNvPr>
          <p:cNvSpPr/>
          <p:nvPr/>
        </p:nvSpPr>
        <p:spPr>
          <a:xfrm>
            <a:off x="323528" y="0"/>
            <a:ext cx="8429625" cy="1000125"/>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smtClean="0">
                <a:solidFill>
                  <a:schemeClr val="bg1"/>
                </a:solidFill>
                <a:effectLst>
                  <a:outerShdw blurRad="38100" dist="38100" dir="2700000" algn="tl">
                    <a:srgbClr val="000000">
                      <a:alpha val="43137"/>
                    </a:srgbClr>
                  </a:outerShdw>
                </a:effectLst>
                <a:cs typeface="DaunPenh" pitchFamily="2" charset="0"/>
              </a:rPr>
              <a:t>Tela para Avaliação Estadual</a:t>
            </a:r>
            <a:endParaRPr lang="pt-BR" sz="4400" b="1" dirty="0">
              <a:solidFill>
                <a:schemeClr val="bg1"/>
              </a:solidFill>
              <a:effectLst>
                <a:outerShdw blurRad="38100" dist="38100" dir="2700000" algn="tl">
                  <a:srgbClr val="000000">
                    <a:alpha val="43137"/>
                  </a:srgbClr>
                </a:outerShdw>
              </a:effectLst>
              <a:cs typeface="DaunPenh" pitchFamily="2" charset="0"/>
            </a:endParaRPr>
          </a:p>
        </p:txBody>
      </p:sp>
      <p:sp>
        <p:nvSpPr>
          <p:cNvPr id="8" name="Texto explicativo retangular com cantos arredondados 7"/>
          <p:cNvSpPr/>
          <p:nvPr/>
        </p:nvSpPr>
        <p:spPr bwMode="auto">
          <a:xfrm>
            <a:off x="3347864" y="1268760"/>
            <a:ext cx="3312368" cy="1224136"/>
          </a:xfrm>
          <a:prstGeom prst="wedgeRoundRectCallout">
            <a:avLst/>
          </a:prstGeom>
          <a:solidFill>
            <a:schemeClr val="accent6">
              <a:lumMod val="20000"/>
              <a:lumOff val="80000"/>
            </a:schemeClr>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pt-BR" sz="1600" b="1" dirty="0" smtClean="0">
                <a:solidFill>
                  <a:schemeClr val="tx1"/>
                </a:solidFill>
              </a:rPr>
              <a:t>Avaliadores e/ou Verificadores deverão inserir </a:t>
            </a:r>
            <a:r>
              <a:rPr lang="pt-BR" sz="1600" b="1" i="1" dirty="0" err="1" smtClean="0">
                <a:solidFill>
                  <a:schemeClr val="tx1"/>
                </a:solidFill>
              </a:rPr>
              <a:t>login</a:t>
            </a:r>
            <a:r>
              <a:rPr lang="pt-BR" sz="1600" b="1" dirty="0" smtClean="0">
                <a:solidFill>
                  <a:schemeClr val="tx1"/>
                </a:solidFill>
              </a:rPr>
              <a:t> e senha que foram encaminhados  previamente pelo Gestor Estadual.</a:t>
            </a:r>
            <a:endParaRPr lang="pt-BR" sz="1600" b="1" dirty="0">
              <a:solidFill>
                <a:schemeClr val="tx1"/>
              </a:solidFill>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2821612D-360C-4471-8C1B-6AF3BEE7549A}" type="slidenum">
              <a:rPr lang="pt-BR" smtClean="0"/>
              <a:pPr>
                <a:defRPr/>
              </a:pPr>
              <a:t>75</a:t>
            </a:fld>
            <a:endParaRPr lang="pt-BR"/>
          </a:p>
        </p:txBody>
      </p:sp>
      <p:pic>
        <p:nvPicPr>
          <p:cNvPr id="1026" name="Picture 2"/>
          <p:cNvPicPr>
            <a:picLocks noChangeAspect="1" noChangeArrowheads="1"/>
          </p:cNvPicPr>
          <p:nvPr/>
        </p:nvPicPr>
        <p:blipFill>
          <a:blip r:embed="rId2" cstate="print"/>
          <a:srcRect t="12393" r="1687" b="10493"/>
          <a:stretch>
            <a:fillRect/>
          </a:stretch>
        </p:blipFill>
        <p:spPr bwMode="auto">
          <a:xfrm>
            <a:off x="0" y="2348880"/>
            <a:ext cx="9144000" cy="4032448"/>
          </a:xfrm>
          <a:prstGeom prst="rect">
            <a:avLst/>
          </a:prstGeom>
          <a:noFill/>
          <a:ln w="9525">
            <a:noFill/>
            <a:miter lim="800000"/>
            <a:headEnd/>
            <a:tailEnd/>
          </a:ln>
        </p:spPr>
      </p:pic>
      <p:sp>
        <p:nvSpPr>
          <p:cNvPr id="5" name="Retângulo de cantos arredondados 4">
            <a:hlinkClick r:id="rId3" action="ppaction://hlinkpres?slideindex=1&amp;slidetitle="/>
          </p:cNvPr>
          <p:cNvSpPr/>
          <p:nvPr/>
        </p:nvSpPr>
        <p:spPr>
          <a:xfrm>
            <a:off x="323528" y="0"/>
            <a:ext cx="8429625" cy="1000125"/>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smtClean="0">
                <a:solidFill>
                  <a:schemeClr val="bg1"/>
                </a:solidFill>
                <a:effectLst>
                  <a:outerShdw blurRad="38100" dist="38100" dir="2700000" algn="tl">
                    <a:srgbClr val="000000">
                      <a:alpha val="43137"/>
                    </a:srgbClr>
                  </a:outerShdw>
                </a:effectLst>
                <a:cs typeface="DaunPenh" pitchFamily="2" charset="0"/>
              </a:rPr>
              <a:t>Tela para Avaliação Estadual</a:t>
            </a:r>
            <a:endParaRPr lang="pt-BR" sz="4400" b="1" dirty="0">
              <a:solidFill>
                <a:schemeClr val="bg1"/>
              </a:solidFill>
              <a:effectLst>
                <a:outerShdw blurRad="38100" dist="38100" dir="2700000" algn="tl">
                  <a:srgbClr val="000000">
                    <a:alpha val="43137"/>
                  </a:srgbClr>
                </a:outerShdw>
              </a:effectLst>
              <a:cs typeface="DaunPenh" pitchFamily="2" charset="0"/>
            </a:endParaRPr>
          </a:p>
        </p:txBody>
      </p:sp>
      <p:sp>
        <p:nvSpPr>
          <p:cNvPr id="7" name="Texto explicativo retangular com cantos arredondados 6"/>
          <p:cNvSpPr/>
          <p:nvPr/>
        </p:nvSpPr>
        <p:spPr bwMode="auto">
          <a:xfrm>
            <a:off x="1835696" y="1340768"/>
            <a:ext cx="2808312" cy="1008112"/>
          </a:xfrm>
          <a:prstGeom prst="wedgeRoundRectCallout">
            <a:avLst>
              <a:gd name="adj1" fmla="val -68511"/>
              <a:gd name="adj2" fmla="val 124049"/>
              <a:gd name="adj3" fmla="val 16667"/>
            </a:avLst>
          </a:prstGeom>
          <a:solidFill>
            <a:schemeClr val="accent6">
              <a:lumMod val="20000"/>
              <a:lumOff val="80000"/>
            </a:schemeClr>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pt-BR" sz="1600" b="1" dirty="0" smtClean="0">
                <a:solidFill>
                  <a:schemeClr val="tx1"/>
                </a:solidFill>
              </a:rPr>
              <a:t>Clicar em AVALIAR, para acessar os relatos que lhe foram designados.</a:t>
            </a:r>
            <a:endParaRPr lang="pt-BR" sz="1600" b="1" dirty="0">
              <a:solidFill>
                <a:schemeClr val="tx1"/>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l="25177" t="11438" r="26674" b="6250"/>
          <a:stretch>
            <a:fillRect/>
          </a:stretch>
        </p:blipFill>
        <p:spPr bwMode="auto">
          <a:xfrm>
            <a:off x="539552" y="980728"/>
            <a:ext cx="8064896" cy="5877273"/>
          </a:xfrm>
          <a:prstGeom prst="rect">
            <a:avLst/>
          </a:prstGeom>
          <a:noFill/>
          <a:ln w="9525">
            <a:noFill/>
            <a:miter lim="800000"/>
            <a:headEnd/>
            <a:tailEnd/>
          </a:ln>
        </p:spPr>
      </p:pic>
      <p:sp>
        <p:nvSpPr>
          <p:cNvPr id="4" name="Espaço Reservado para Número de Slide 1"/>
          <p:cNvSpPr txBox="1">
            <a:spLocks/>
          </p:cNvSpPr>
          <p:nvPr/>
        </p:nvSpPr>
        <p:spPr>
          <a:xfrm>
            <a:off x="6553200" y="6356350"/>
            <a:ext cx="21336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21612D-360C-4471-8C1B-6AF3BEE7549A}" type="slidenum">
              <a:rPr kumimoji="0" lang="pt-BR"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pt-BR"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Retângulo de cantos arredondados 5">
            <a:hlinkClick r:id="rId3" action="ppaction://hlinkpres?slideindex=1&amp;slidetitle="/>
          </p:cNvPr>
          <p:cNvSpPr/>
          <p:nvPr/>
        </p:nvSpPr>
        <p:spPr>
          <a:xfrm>
            <a:off x="323528" y="0"/>
            <a:ext cx="8429625" cy="1000125"/>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smtClean="0">
                <a:solidFill>
                  <a:schemeClr val="bg1"/>
                </a:solidFill>
                <a:effectLst>
                  <a:outerShdw blurRad="38100" dist="38100" dir="2700000" algn="tl">
                    <a:srgbClr val="000000">
                      <a:alpha val="43137"/>
                    </a:srgbClr>
                  </a:outerShdw>
                </a:effectLst>
                <a:cs typeface="DaunPenh" pitchFamily="2" charset="0"/>
              </a:rPr>
              <a:t>Tela para Avaliação Estadual</a:t>
            </a:r>
            <a:endParaRPr lang="pt-BR" sz="4400" b="1" dirty="0">
              <a:solidFill>
                <a:schemeClr val="bg1"/>
              </a:solidFill>
              <a:effectLst>
                <a:outerShdw blurRad="38100" dist="38100" dir="2700000" algn="tl">
                  <a:srgbClr val="000000">
                    <a:alpha val="43137"/>
                  </a:srgbClr>
                </a:outerShdw>
              </a:effectLst>
              <a:cs typeface="DaunPenh" pitchFamily="2" charset="0"/>
            </a:endParaRPr>
          </a:p>
        </p:txBody>
      </p:sp>
      <p:sp>
        <p:nvSpPr>
          <p:cNvPr id="7" name="Texto explicativo retangular com cantos arredondados 6"/>
          <p:cNvSpPr/>
          <p:nvPr/>
        </p:nvSpPr>
        <p:spPr bwMode="auto">
          <a:xfrm>
            <a:off x="3707904" y="5733256"/>
            <a:ext cx="3312368" cy="720080"/>
          </a:xfrm>
          <a:prstGeom prst="wedgeRoundRectCallout">
            <a:avLst>
              <a:gd name="adj1" fmla="val 67209"/>
              <a:gd name="adj2" fmla="val -109838"/>
              <a:gd name="adj3" fmla="val 16667"/>
            </a:avLst>
          </a:prstGeom>
          <a:solidFill>
            <a:schemeClr val="accent6">
              <a:lumMod val="20000"/>
              <a:lumOff val="80000"/>
            </a:schemeClr>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r>
              <a:rPr lang="pt-BR" sz="1600" b="1" dirty="0" smtClean="0">
                <a:solidFill>
                  <a:schemeClr val="tx1"/>
                </a:solidFill>
              </a:rPr>
              <a:t>Clicando-se no Ícone será possível ler o relato.</a:t>
            </a:r>
            <a:endParaRPr lang="pt-BR" sz="1600" b="1" dirty="0">
              <a:solidFill>
                <a:schemeClr val="tx1"/>
              </a:solidFill>
            </a:endParaRPr>
          </a:p>
        </p:txBody>
      </p:sp>
      <p:sp>
        <p:nvSpPr>
          <p:cNvPr id="9" name="Texto explicativo retangular com cantos arredondados 8"/>
          <p:cNvSpPr/>
          <p:nvPr/>
        </p:nvSpPr>
        <p:spPr bwMode="auto">
          <a:xfrm>
            <a:off x="4499992" y="1844824"/>
            <a:ext cx="3923928" cy="936104"/>
          </a:xfrm>
          <a:prstGeom prst="wedgeRoundRectCallout">
            <a:avLst>
              <a:gd name="adj1" fmla="val 7881"/>
              <a:gd name="adj2" fmla="val 105672"/>
              <a:gd name="adj3" fmla="val 16667"/>
            </a:avLst>
          </a:prstGeom>
          <a:solidFill>
            <a:schemeClr val="accent6">
              <a:lumMod val="20000"/>
              <a:lumOff val="80000"/>
            </a:schemeClr>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pt-BR" sz="1400" b="1" dirty="0" smtClean="0">
                <a:solidFill>
                  <a:schemeClr val="tx1"/>
                </a:solidFill>
              </a:rPr>
              <a:t>Na coluna AVALIAR, somente e aparecerão os relatos que estarão designados para você avaliar.  Clicar na  respectiva </a:t>
            </a:r>
            <a:r>
              <a:rPr lang="pt-BR" sz="1400" b="1" dirty="0" err="1" smtClean="0">
                <a:solidFill>
                  <a:schemeClr val="tx1"/>
                </a:solidFill>
              </a:rPr>
              <a:t>¨mãozinha</a:t>
            </a:r>
            <a:r>
              <a:rPr lang="pt-BR" sz="1400" b="1" dirty="0" smtClean="0">
                <a:solidFill>
                  <a:schemeClr val="tx1"/>
                </a:solidFill>
              </a:rPr>
              <a:t>¨ para iniciar avaliação.</a:t>
            </a:r>
            <a:endParaRPr lang="pt-BR" sz="1400" b="1" dirty="0">
              <a:solidFill>
                <a:schemeClr val="tx1"/>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l="6604" t="13051" r="4246" b="11250"/>
          <a:stretch>
            <a:fillRect/>
          </a:stretch>
        </p:blipFill>
        <p:spPr bwMode="auto">
          <a:xfrm>
            <a:off x="0" y="1412776"/>
            <a:ext cx="9144000" cy="4365291"/>
          </a:xfrm>
          <a:prstGeom prst="rect">
            <a:avLst/>
          </a:prstGeom>
          <a:noFill/>
          <a:ln w="9525">
            <a:noFill/>
            <a:miter lim="800000"/>
            <a:headEnd/>
            <a:tailEnd/>
          </a:ln>
        </p:spPr>
      </p:pic>
      <p:sp>
        <p:nvSpPr>
          <p:cNvPr id="3" name="Espaço Reservado para Número de Slide 1"/>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821612D-360C-4471-8C1B-6AF3BEE7549A}" type="slidenum">
              <a:rPr kumimoji="0" lang="pt-BR"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77</a:t>
            </a:fld>
            <a:endParaRPr kumimoji="0" lang="pt-BR" sz="1800" b="0" i="0" u="none" strike="noStrike" kern="1200" cap="none" spc="0" normalizeH="0" baseline="0" noProof="0">
              <a:ln>
                <a:noFill/>
              </a:ln>
              <a:solidFill>
                <a:schemeClr val="tx1"/>
              </a:solidFill>
              <a:effectLst/>
              <a:uLnTx/>
              <a:uFillTx/>
              <a:latin typeface="+mn-lt"/>
              <a:ea typeface="+mn-ea"/>
              <a:cs typeface="+mn-cs"/>
            </a:endParaRPr>
          </a:p>
        </p:txBody>
      </p:sp>
      <p:sp>
        <p:nvSpPr>
          <p:cNvPr id="5" name="Retângulo de cantos arredondados 4">
            <a:hlinkClick r:id="rId3" action="ppaction://hlinkpres?slideindex=1&amp;slidetitle="/>
          </p:cNvPr>
          <p:cNvSpPr/>
          <p:nvPr/>
        </p:nvSpPr>
        <p:spPr>
          <a:xfrm>
            <a:off x="323528" y="0"/>
            <a:ext cx="8429625" cy="1000125"/>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smtClean="0">
                <a:solidFill>
                  <a:schemeClr val="bg1"/>
                </a:solidFill>
                <a:effectLst>
                  <a:outerShdw blurRad="38100" dist="38100" dir="2700000" algn="tl">
                    <a:srgbClr val="000000">
                      <a:alpha val="43137"/>
                    </a:srgbClr>
                  </a:outerShdw>
                </a:effectLst>
                <a:cs typeface="DaunPenh" pitchFamily="2" charset="0"/>
              </a:rPr>
              <a:t>Tela para Avaliação Estadual</a:t>
            </a:r>
            <a:endParaRPr lang="pt-BR" sz="4400" b="1" dirty="0">
              <a:solidFill>
                <a:schemeClr val="bg1"/>
              </a:solidFill>
              <a:effectLst>
                <a:outerShdw blurRad="38100" dist="38100" dir="2700000" algn="tl">
                  <a:srgbClr val="000000">
                    <a:alpha val="43137"/>
                  </a:srgbClr>
                </a:outerShdw>
              </a:effectLst>
              <a:cs typeface="DaunPenh" pitchFamily="2" charset="0"/>
            </a:endParaRPr>
          </a:p>
        </p:txBody>
      </p:sp>
      <p:sp>
        <p:nvSpPr>
          <p:cNvPr id="6" name="Texto explicativo retangular com cantos arredondados 5"/>
          <p:cNvSpPr/>
          <p:nvPr/>
        </p:nvSpPr>
        <p:spPr bwMode="auto">
          <a:xfrm>
            <a:off x="5004048" y="1196752"/>
            <a:ext cx="3744416" cy="1008112"/>
          </a:xfrm>
          <a:prstGeom prst="wedgeRoundRectCallout">
            <a:avLst>
              <a:gd name="adj1" fmla="val -19089"/>
              <a:gd name="adj2" fmla="val 108944"/>
              <a:gd name="adj3" fmla="val 16667"/>
            </a:avLst>
          </a:prstGeom>
          <a:solidFill>
            <a:schemeClr val="accent6">
              <a:lumMod val="20000"/>
              <a:lumOff val="80000"/>
            </a:schemeClr>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pt-BR" sz="1400" b="1" dirty="0" smtClean="0">
                <a:solidFill>
                  <a:schemeClr val="tx1"/>
                </a:solidFill>
              </a:rPr>
              <a:t>O Avaliador assinará se o atendimento ao requisito for encontrado no Relato, informando se a evidência é leve ou forte</a:t>
            </a:r>
            <a:endParaRPr lang="pt-BR" sz="1400" b="1" dirty="0">
              <a:solidFill>
                <a:schemeClr val="tx1"/>
              </a:solidFill>
            </a:endParaRPr>
          </a:p>
        </p:txBody>
      </p:sp>
      <p:sp>
        <p:nvSpPr>
          <p:cNvPr id="7" name="Texto explicativo retangular com cantos arredondados 6"/>
          <p:cNvSpPr/>
          <p:nvPr/>
        </p:nvSpPr>
        <p:spPr bwMode="auto">
          <a:xfrm>
            <a:off x="3059832" y="5949280"/>
            <a:ext cx="3168352" cy="908720"/>
          </a:xfrm>
          <a:prstGeom prst="wedgeRoundRectCallout">
            <a:avLst>
              <a:gd name="adj1" fmla="val 100774"/>
              <a:gd name="adj2" fmla="val -329901"/>
              <a:gd name="adj3" fmla="val 16667"/>
            </a:avLst>
          </a:prstGeom>
          <a:solidFill>
            <a:schemeClr val="accent6">
              <a:lumMod val="20000"/>
              <a:lumOff val="80000"/>
            </a:schemeClr>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pt-BR" sz="1600" b="1" dirty="0" smtClean="0">
                <a:solidFill>
                  <a:schemeClr val="tx1"/>
                </a:solidFill>
              </a:rPr>
              <a:t>Informará também o número da linha inicial e final,  sempre que o requisito tiver sido evidenciado.</a:t>
            </a:r>
            <a:endParaRPr lang="pt-BR" sz="1600" b="1" dirty="0">
              <a:solidFill>
                <a:schemeClr val="tx1"/>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4700" t="12422" r="11731" b="18672"/>
          <a:stretch>
            <a:fillRect/>
          </a:stretch>
        </p:blipFill>
        <p:spPr bwMode="auto">
          <a:xfrm>
            <a:off x="-9766" y="1700808"/>
            <a:ext cx="9164561" cy="4248472"/>
          </a:xfrm>
          <a:prstGeom prst="rect">
            <a:avLst/>
          </a:prstGeom>
          <a:noFill/>
          <a:ln w="9525">
            <a:noFill/>
            <a:miter lim="800000"/>
            <a:headEnd/>
            <a:tailEnd/>
          </a:ln>
        </p:spPr>
      </p:pic>
      <p:sp>
        <p:nvSpPr>
          <p:cNvPr id="3" name="Espaço Reservado para Número de Slide 1"/>
          <p:cNvSpPr txBox="1">
            <a:spLocks/>
          </p:cNvSpPr>
          <p:nvPr/>
        </p:nvSpPr>
        <p:spPr>
          <a:xfrm>
            <a:off x="6553200" y="6356350"/>
            <a:ext cx="21336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21612D-360C-4471-8C1B-6AF3BEE7549A}" type="slidenum">
              <a:rPr kumimoji="0" lang="pt-BR"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pt-BR"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o explicativo retangular com cantos arredondados 3"/>
          <p:cNvSpPr/>
          <p:nvPr/>
        </p:nvSpPr>
        <p:spPr bwMode="auto">
          <a:xfrm>
            <a:off x="1979712" y="2276872"/>
            <a:ext cx="3168352" cy="936104"/>
          </a:xfrm>
          <a:prstGeom prst="wedgeRoundRectCallout">
            <a:avLst/>
          </a:prstGeom>
          <a:solidFill>
            <a:schemeClr val="accent6">
              <a:lumMod val="20000"/>
              <a:lumOff val="80000"/>
            </a:schemeClr>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pt-BR" sz="1600" b="1" dirty="0" smtClean="0">
                <a:solidFill>
                  <a:schemeClr val="tx1"/>
                </a:solidFill>
              </a:rPr>
              <a:t>Ao final de cada critério o avaliador poderá inserir seus comentários.</a:t>
            </a:r>
            <a:endParaRPr lang="pt-BR" sz="1600" b="1" dirty="0">
              <a:solidFill>
                <a:schemeClr val="tx1"/>
              </a:solidFill>
            </a:endParaRPr>
          </a:p>
        </p:txBody>
      </p:sp>
      <p:sp>
        <p:nvSpPr>
          <p:cNvPr id="5" name="Retângulo de cantos arredondados 4">
            <a:hlinkClick r:id="rId3" action="ppaction://hlinkpres?slideindex=1&amp;slidetitle="/>
          </p:cNvPr>
          <p:cNvSpPr/>
          <p:nvPr/>
        </p:nvSpPr>
        <p:spPr>
          <a:xfrm>
            <a:off x="323528" y="0"/>
            <a:ext cx="8429625" cy="1000125"/>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smtClean="0">
                <a:solidFill>
                  <a:schemeClr val="bg1"/>
                </a:solidFill>
                <a:effectLst>
                  <a:outerShdw blurRad="38100" dist="38100" dir="2700000" algn="tl">
                    <a:srgbClr val="000000">
                      <a:alpha val="43137"/>
                    </a:srgbClr>
                  </a:outerShdw>
                </a:effectLst>
                <a:cs typeface="DaunPenh" pitchFamily="2" charset="0"/>
              </a:rPr>
              <a:t>Tela para Avaliação Estadual</a:t>
            </a:r>
            <a:endParaRPr lang="pt-BR" sz="4400" b="1" dirty="0">
              <a:solidFill>
                <a:schemeClr val="bg1"/>
              </a:solidFill>
              <a:effectLst>
                <a:outerShdw blurRad="38100" dist="38100" dir="2700000" algn="tl">
                  <a:srgbClr val="000000">
                    <a:alpha val="43137"/>
                  </a:srgbClr>
                </a:outerShdw>
              </a:effectLst>
              <a:cs typeface="DaunPenh" pitchFamily="2" charset="0"/>
            </a:endParaRPr>
          </a:p>
        </p:txBody>
      </p:sp>
      <p:sp>
        <p:nvSpPr>
          <p:cNvPr id="6" name="Texto explicativo retangular com cantos arredondados 5"/>
          <p:cNvSpPr/>
          <p:nvPr/>
        </p:nvSpPr>
        <p:spPr bwMode="auto">
          <a:xfrm>
            <a:off x="1619672" y="4365104"/>
            <a:ext cx="2808312" cy="1296144"/>
          </a:xfrm>
          <a:prstGeom prst="wedgeRoundRectCallout">
            <a:avLst>
              <a:gd name="adj1" fmla="val 82663"/>
              <a:gd name="adj2" fmla="val -41021"/>
              <a:gd name="adj3" fmla="val 16667"/>
            </a:avLst>
          </a:prstGeom>
          <a:solidFill>
            <a:schemeClr val="accent6">
              <a:lumMod val="20000"/>
              <a:lumOff val="80000"/>
            </a:schemeClr>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pt-BR" sz="1600" b="1" dirty="0" smtClean="0">
                <a:solidFill>
                  <a:schemeClr val="tx1"/>
                </a:solidFill>
              </a:rPr>
              <a:t>Após concluir a Avaliação o Avaliador deverá salvar e </a:t>
            </a:r>
            <a:r>
              <a:rPr lang="pt-BR" sz="1600" b="1" u="sng" dirty="0" smtClean="0">
                <a:solidFill>
                  <a:schemeClr val="tx1"/>
                </a:solidFill>
              </a:rPr>
              <a:t>finalizar</a:t>
            </a:r>
            <a:r>
              <a:rPr lang="pt-BR" sz="1600" b="1" dirty="0" smtClean="0">
                <a:solidFill>
                  <a:schemeClr val="tx1"/>
                </a:solidFill>
              </a:rPr>
              <a:t>, para que o Gestor possa recebê-la.</a:t>
            </a:r>
            <a:endParaRPr lang="pt-BR" sz="1600" b="1" dirty="0">
              <a:solidFill>
                <a:schemeClr val="tx1"/>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de cantos arredondados 2">
            <a:hlinkClick r:id="rId2" action="ppaction://hlinkpres?slideindex=1&amp;slidetitle="/>
          </p:cNvPr>
          <p:cNvSpPr/>
          <p:nvPr/>
        </p:nvSpPr>
        <p:spPr>
          <a:xfrm>
            <a:off x="357188" y="2644775"/>
            <a:ext cx="8429625" cy="1000125"/>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smtClean="0">
                <a:solidFill>
                  <a:schemeClr val="bg1"/>
                </a:solidFill>
                <a:effectLst>
                  <a:outerShdw blurRad="38100" dist="38100" dir="2700000" algn="tl">
                    <a:srgbClr val="000000">
                      <a:alpha val="43137"/>
                    </a:srgbClr>
                  </a:outerShdw>
                </a:effectLst>
                <a:cs typeface="DaunPenh" pitchFamily="2" charset="0"/>
              </a:rPr>
              <a:t>Verificador</a:t>
            </a:r>
            <a:endParaRPr lang="pt-BR" sz="4400" b="1" dirty="0">
              <a:solidFill>
                <a:schemeClr val="bg1"/>
              </a:solidFill>
              <a:effectLst>
                <a:outerShdw blurRad="38100" dist="38100" dir="2700000" algn="tl">
                  <a:srgbClr val="000000">
                    <a:alpha val="43137"/>
                  </a:srgbClr>
                </a:outerShdw>
              </a:effectLst>
              <a:cs typeface="DaunPenh" pitchFamily="2" charset="0"/>
            </a:endParaRPr>
          </a:p>
        </p:txBody>
      </p:sp>
      <p:sp>
        <p:nvSpPr>
          <p:cNvPr id="6" name="Espaço Reservado para Número de Slide 3"/>
          <p:cNvSpPr>
            <a:spLocks noGrp="1"/>
          </p:cNvSpPr>
          <p:nvPr>
            <p:ph type="sldNum" sz="quarter" idx="12"/>
          </p:nvPr>
        </p:nvSpPr>
        <p:spPr/>
        <p:txBody>
          <a:bodyPr/>
          <a:lstStyle/>
          <a:p>
            <a:pPr algn="r">
              <a:defRPr/>
            </a:pPr>
            <a:fld id="{0BBC8F4D-C60D-4FB5-91A0-BD678942BEC9}" type="slidenum">
              <a:rPr lang="pt-BR" sz="1400" smtClean="0">
                <a:latin typeface="+mn-lt"/>
              </a:rPr>
              <a:pPr algn="r">
                <a:defRPr/>
              </a:pPr>
              <a:t>79</a:t>
            </a:fld>
            <a:endParaRPr lang="pt-BR" sz="1400" dirty="0">
              <a:latin typeface="+mn-l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7"/>
          <p:cNvSpPr txBox="1">
            <a:spLocks noChangeArrowheads="1"/>
          </p:cNvSpPr>
          <p:nvPr/>
        </p:nvSpPr>
        <p:spPr>
          <a:xfrm>
            <a:off x="395288" y="1419225"/>
            <a:ext cx="8353425" cy="5105400"/>
          </a:xfrm>
          <a:prstGeom prst="rect">
            <a:avLst/>
          </a:prstGeom>
        </p:spPr>
        <p:txBody>
          <a:bodyPr/>
          <a:lstStyle/>
          <a:p>
            <a:pPr marL="0" lvl="1" algn="just" fontAlgn="auto">
              <a:spcBef>
                <a:spcPts val="0"/>
              </a:spcBef>
              <a:spcAft>
                <a:spcPts val="0"/>
              </a:spcAft>
              <a:defRPr/>
            </a:pPr>
            <a:r>
              <a:rPr lang="pt-BR" sz="2200" dirty="0">
                <a:latin typeface="+mj-lt"/>
              </a:rPr>
              <a:t>I – </a:t>
            </a:r>
            <a:r>
              <a:rPr lang="pt-BR" sz="2200" b="1" dirty="0">
                <a:latin typeface="+mj-lt"/>
              </a:rPr>
              <a:t>Pequenos Negócios</a:t>
            </a:r>
            <a:r>
              <a:rPr lang="pt-BR" sz="2200" dirty="0">
                <a:latin typeface="+mj-lt"/>
              </a:rPr>
              <a:t>, para proprietárias de micro e pequenas empresas que estejam estabelecidas formalmente há, pelo menos, um ano (data de abertura anterior a </a:t>
            </a:r>
            <a:r>
              <a:rPr lang="pt-BR" sz="2200" dirty="0" smtClean="0">
                <a:latin typeface="+mj-lt"/>
              </a:rPr>
              <a:t>01/03/2012); </a:t>
            </a:r>
            <a:endParaRPr lang="pt-BR" sz="2200" dirty="0">
              <a:latin typeface="+mj-lt"/>
            </a:endParaRPr>
          </a:p>
          <a:p>
            <a:pPr marL="0" lvl="1" algn="just" fontAlgn="auto">
              <a:spcBef>
                <a:spcPts val="0"/>
              </a:spcBef>
              <a:spcAft>
                <a:spcPts val="0"/>
              </a:spcAft>
              <a:defRPr/>
            </a:pPr>
            <a:endParaRPr lang="pt-BR" sz="1200" dirty="0">
              <a:latin typeface="+mj-lt"/>
            </a:endParaRPr>
          </a:p>
          <a:p>
            <a:pPr marL="0" lvl="1" algn="just" fontAlgn="auto">
              <a:spcBef>
                <a:spcPts val="0"/>
              </a:spcBef>
              <a:spcAft>
                <a:spcPts val="0"/>
              </a:spcAft>
              <a:defRPr/>
            </a:pPr>
            <a:r>
              <a:rPr lang="pt-BR" sz="2200" dirty="0">
                <a:latin typeface="+mj-lt"/>
              </a:rPr>
              <a:t>II – </a:t>
            </a:r>
            <a:r>
              <a:rPr lang="pt-BR" sz="2200" b="1" dirty="0" smtClean="0">
                <a:solidFill>
                  <a:srgbClr val="FF0000"/>
                </a:solidFill>
                <a:latin typeface="+mj-lt"/>
              </a:rPr>
              <a:t>Produtora Rural:</a:t>
            </a:r>
            <a:r>
              <a:rPr lang="pt-BR" sz="2200" b="1" dirty="0" smtClean="0">
                <a:latin typeface="+mj-lt"/>
              </a:rPr>
              <a:t> </a:t>
            </a:r>
            <a:r>
              <a:rPr lang="pt-BR" sz="2200" dirty="0" smtClean="0">
                <a:latin typeface="+mj-lt"/>
              </a:rPr>
              <a:t>mulheres que explorem atividades agrícolas, pecuárias e/ou pesqueiras nas quais não sejam alteradas a composição e as características do produto in natura, e que estejam estabelecidas formalmente há, no mínimo, um ano. (data de abertura anterior a 01/03/2012);</a:t>
            </a:r>
            <a:endParaRPr lang="pt-BR" sz="2200" dirty="0">
              <a:latin typeface="+mj-lt"/>
            </a:endParaRPr>
          </a:p>
          <a:p>
            <a:pPr marL="0" lvl="1" algn="just" fontAlgn="auto">
              <a:spcBef>
                <a:spcPts val="0"/>
              </a:spcBef>
              <a:spcAft>
                <a:spcPts val="0"/>
              </a:spcAft>
              <a:defRPr/>
            </a:pPr>
            <a:endParaRPr lang="pt-BR" sz="1200" dirty="0">
              <a:latin typeface="+mj-lt"/>
            </a:endParaRPr>
          </a:p>
          <a:p>
            <a:pPr marL="0" lvl="1" algn="just" fontAlgn="auto">
              <a:spcBef>
                <a:spcPts val="0"/>
              </a:spcBef>
              <a:spcAft>
                <a:spcPts val="0"/>
              </a:spcAft>
              <a:defRPr/>
            </a:pPr>
            <a:r>
              <a:rPr lang="pt-BR" sz="2200" dirty="0">
                <a:latin typeface="+mj-lt"/>
              </a:rPr>
              <a:t>III </a:t>
            </a:r>
            <a:r>
              <a:rPr lang="pt-BR" sz="2200" dirty="0" smtClean="0">
                <a:latin typeface="+mj-lt"/>
              </a:rPr>
              <a:t>– </a:t>
            </a:r>
            <a:r>
              <a:rPr lang="pt-BR" sz="2200" b="1" dirty="0" smtClean="0">
                <a:solidFill>
                  <a:srgbClr val="FF0000"/>
                </a:solidFill>
                <a:latin typeface="+mj-lt"/>
              </a:rPr>
              <a:t>Micro </a:t>
            </a:r>
            <a:r>
              <a:rPr lang="pt-BR" sz="2200" b="1" dirty="0" smtClean="0">
                <a:latin typeface="+mj-lt"/>
              </a:rPr>
              <a:t>Empreendedora </a:t>
            </a:r>
            <a:r>
              <a:rPr lang="pt-BR" sz="2200" b="1" dirty="0">
                <a:latin typeface="+mj-lt"/>
              </a:rPr>
              <a:t>Individual,</a:t>
            </a:r>
            <a:r>
              <a:rPr lang="pt-BR" sz="2200" dirty="0">
                <a:latin typeface="+mj-lt"/>
              </a:rPr>
              <a:t> indivíduo que trabalha por conta própria e que legaliza seu empreendimento,  com faturamento máximo anual de até R$ 60.000,00 por ano, e não tem participação em outra empresa como sócio ou titular, e tem até um empregado contratado que recebe o salário mínimo ou o piso da categoria. (data de abertura anterior a </a:t>
            </a:r>
            <a:r>
              <a:rPr lang="pt-BR" sz="2200" dirty="0" smtClean="0">
                <a:latin typeface="+mj-lt"/>
              </a:rPr>
              <a:t>01/03/2012).</a:t>
            </a:r>
            <a:endParaRPr lang="pt-BR" sz="2200" dirty="0">
              <a:latin typeface="+mj-lt"/>
            </a:endParaRPr>
          </a:p>
        </p:txBody>
      </p:sp>
      <p:sp>
        <p:nvSpPr>
          <p:cNvPr id="4" name="Retângulo de cantos arredondados 3"/>
          <p:cNvSpPr/>
          <p:nvPr/>
        </p:nvSpPr>
        <p:spPr>
          <a:xfrm>
            <a:off x="357188" y="41116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Categorias</a:t>
            </a:r>
          </a:p>
        </p:txBody>
      </p:sp>
      <p:sp>
        <p:nvSpPr>
          <p:cNvPr id="5" name="Espaço Reservado para Número de Slide 3"/>
          <p:cNvSpPr>
            <a:spLocks noGrp="1"/>
          </p:cNvSpPr>
          <p:nvPr>
            <p:ph type="sldNum" sz="quarter" idx="4294967295"/>
          </p:nvPr>
        </p:nvSpPr>
        <p:spPr>
          <a:xfrm>
            <a:off x="6553200" y="6356350"/>
            <a:ext cx="2133600" cy="365125"/>
          </a:xfrm>
          <a:prstGeom prst="rect">
            <a:avLst/>
          </a:prstGeom>
        </p:spPr>
        <p:txBody>
          <a:bodyPr/>
          <a:lstStyle/>
          <a:p>
            <a:pPr algn="r">
              <a:defRPr/>
            </a:pPr>
            <a:fld id="{9E86C2BB-6A7B-4159-930F-9EFD17ADC8C3}" type="slidenum">
              <a:rPr lang="pt-BR" sz="1400" smtClean="0">
                <a:solidFill>
                  <a:schemeClr val="tx1">
                    <a:tint val="75000"/>
                  </a:schemeClr>
                </a:solidFill>
              </a:rPr>
              <a:pPr algn="r">
                <a:defRPr/>
              </a:pPr>
              <a:t>8</a:t>
            </a:fld>
            <a:endParaRPr lang="pt-BR" sz="1400" dirty="0">
              <a:solidFill>
                <a:schemeClr val="tx1">
                  <a:tint val="75000"/>
                </a:schemeClr>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l="19089" t="11438" r="16712" b="8829"/>
          <a:stretch>
            <a:fillRect/>
          </a:stretch>
        </p:blipFill>
        <p:spPr bwMode="auto">
          <a:xfrm>
            <a:off x="0" y="980728"/>
            <a:ext cx="9144000" cy="5877272"/>
          </a:xfrm>
          <a:prstGeom prst="rect">
            <a:avLst/>
          </a:prstGeom>
          <a:noFill/>
          <a:ln w="9525">
            <a:noFill/>
            <a:miter lim="800000"/>
            <a:headEnd/>
            <a:tailEnd/>
          </a:ln>
        </p:spPr>
      </p:pic>
      <p:sp>
        <p:nvSpPr>
          <p:cNvPr id="4" name="Espaço Reservado para Número de Slide 1"/>
          <p:cNvSpPr txBox="1">
            <a:spLocks/>
          </p:cNvSpPr>
          <p:nvPr/>
        </p:nvSpPr>
        <p:spPr>
          <a:xfrm>
            <a:off x="6553200" y="6356350"/>
            <a:ext cx="21336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21612D-360C-4471-8C1B-6AF3BEE7549A}" type="slidenum">
              <a:rPr kumimoji="0" lang="pt-BR"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pt-BR"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Retângulo de cantos arredondados 5">
            <a:hlinkClick r:id="rId3" action="ppaction://hlinkpres?slideindex=1&amp;slidetitle="/>
          </p:cNvPr>
          <p:cNvSpPr/>
          <p:nvPr/>
        </p:nvSpPr>
        <p:spPr>
          <a:xfrm>
            <a:off x="323528" y="0"/>
            <a:ext cx="8429625" cy="1000125"/>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smtClean="0">
                <a:solidFill>
                  <a:schemeClr val="bg1"/>
                </a:solidFill>
                <a:effectLst>
                  <a:outerShdw blurRad="38100" dist="38100" dir="2700000" algn="tl">
                    <a:srgbClr val="000000">
                      <a:alpha val="43137"/>
                    </a:srgbClr>
                  </a:outerShdw>
                </a:effectLst>
                <a:cs typeface="DaunPenh" pitchFamily="2" charset="0"/>
              </a:rPr>
              <a:t>Tela para Verificação Estadual</a:t>
            </a:r>
            <a:endParaRPr lang="pt-BR" sz="4400" b="1" dirty="0">
              <a:solidFill>
                <a:schemeClr val="bg1"/>
              </a:solidFill>
              <a:effectLst>
                <a:outerShdw blurRad="38100" dist="38100" dir="2700000" algn="tl">
                  <a:srgbClr val="000000">
                    <a:alpha val="43137"/>
                  </a:srgbClr>
                </a:outerShdw>
              </a:effectLst>
              <a:cs typeface="DaunPenh" pitchFamily="2" charset="0"/>
            </a:endParaRPr>
          </a:p>
        </p:txBody>
      </p:sp>
      <p:sp>
        <p:nvSpPr>
          <p:cNvPr id="7" name="Texto explicativo retangular com cantos arredondados 6"/>
          <p:cNvSpPr/>
          <p:nvPr/>
        </p:nvSpPr>
        <p:spPr bwMode="auto">
          <a:xfrm>
            <a:off x="2915816" y="2924944"/>
            <a:ext cx="4248472" cy="1080120"/>
          </a:xfrm>
          <a:prstGeom prst="wedgeRoundRectCallout">
            <a:avLst>
              <a:gd name="adj1" fmla="val 47212"/>
              <a:gd name="adj2" fmla="val 130528"/>
              <a:gd name="adj3" fmla="val 16667"/>
            </a:avLst>
          </a:prstGeom>
          <a:solidFill>
            <a:schemeClr val="accent6">
              <a:lumMod val="20000"/>
              <a:lumOff val="80000"/>
            </a:schemeClr>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pt-BR" sz="1400" b="1" dirty="0" smtClean="0">
                <a:solidFill>
                  <a:schemeClr val="tx1"/>
                </a:solidFill>
              </a:rPr>
              <a:t>Na coluna VERIFICAR, somente e aparecerão os relatos que estarão designados para você VERIFICAR’.  Clicar na  respectiva </a:t>
            </a:r>
            <a:r>
              <a:rPr lang="pt-BR" sz="1400" b="1" dirty="0" err="1" smtClean="0">
                <a:solidFill>
                  <a:schemeClr val="tx1"/>
                </a:solidFill>
              </a:rPr>
              <a:t>¨mãozinha</a:t>
            </a:r>
            <a:r>
              <a:rPr lang="pt-BR" sz="1400" b="1" dirty="0" smtClean="0">
                <a:solidFill>
                  <a:schemeClr val="tx1"/>
                </a:solidFill>
              </a:rPr>
              <a:t>¨ para iniciar verificação.</a:t>
            </a:r>
            <a:endParaRPr lang="pt-BR" sz="1400" b="1" dirty="0">
              <a:solidFill>
                <a:schemeClr val="tx1"/>
              </a:solidFill>
            </a:endParaRPr>
          </a:p>
        </p:txBody>
      </p:sp>
      <p:sp>
        <p:nvSpPr>
          <p:cNvPr id="10" name="Texto explicativo retangular com cantos arredondados 9"/>
          <p:cNvSpPr/>
          <p:nvPr/>
        </p:nvSpPr>
        <p:spPr bwMode="auto">
          <a:xfrm>
            <a:off x="3635896" y="5949280"/>
            <a:ext cx="3240360" cy="908720"/>
          </a:xfrm>
          <a:prstGeom prst="wedgeRoundRectCallout">
            <a:avLst>
              <a:gd name="adj1" fmla="val 88012"/>
              <a:gd name="adj2" fmla="val -93828"/>
              <a:gd name="adj3" fmla="val 16667"/>
            </a:avLst>
          </a:prstGeom>
          <a:solidFill>
            <a:schemeClr val="accent6">
              <a:lumMod val="20000"/>
              <a:lumOff val="80000"/>
            </a:schemeClr>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r>
              <a:rPr lang="pt-BR" sz="1600" b="1" dirty="0" smtClean="0">
                <a:solidFill>
                  <a:schemeClr val="tx1"/>
                </a:solidFill>
              </a:rPr>
              <a:t>Clicando-se no Ícone será possível ler o relato, com as pontuações e comentários feitos pelos avaliadores.</a:t>
            </a:r>
            <a:endParaRPr lang="pt-BR" sz="1600" b="1" dirty="0">
              <a:solidFill>
                <a:schemeClr val="tx1"/>
              </a:solidFill>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Número de Slide 1"/>
          <p:cNvSpPr txBox="1">
            <a:spLocks/>
          </p:cNvSpPr>
          <p:nvPr/>
        </p:nvSpPr>
        <p:spPr>
          <a:xfrm>
            <a:off x="6553200" y="6356350"/>
            <a:ext cx="21336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21612D-360C-4471-8C1B-6AF3BEE7549A}" type="slidenum">
              <a:rPr kumimoji="0" lang="pt-BR"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pt-BR" sz="1200" b="0" i="0" u="none" strike="noStrike" kern="1200" cap="none" spc="0" normalizeH="0" baseline="0" noProof="0" dirty="0">
              <a:ln>
                <a:noFill/>
              </a:ln>
              <a:solidFill>
                <a:schemeClr val="tx1"/>
              </a:solidFill>
              <a:effectLst/>
              <a:uLnTx/>
              <a:uFillTx/>
              <a:latin typeface="+mn-lt"/>
              <a:ea typeface="+mn-ea"/>
              <a:cs typeface="+mn-cs"/>
            </a:endParaRPr>
          </a:p>
        </p:txBody>
      </p:sp>
      <p:pic>
        <p:nvPicPr>
          <p:cNvPr id="3074" name="Picture 2"/>
          <p:cNvPicPr>
            <a:picLocks noChangeAspect="1" noChangeArrowheads="1"/>
          </p:cNvPicPr>
          <p:nvPr/>
        </p:nvPicPr>
        <p:blipFill>
          <a:blip r:embed="rId2" cstate="print"/>
          <a:srcRect l="20196" t="13406" r="16159" b="10798"/>
          <a:stretch>
            <a:fillRect/>
          </a:stretch>
        </p:blipFill>
        <p:spPr bwMode="auto">
          <a:xfrm>
            <a:off x="0" y="692696"/>
            <a:ext cx="9144000" cy="5544616"/>
          </a:xfrm>
          <a:prstGeom prst="rect">
            <a:avLst/>
          </a:prstGeom>
          <a:noFill/>
          <a:ln w="9525">
            <a:noFill/>
            <a:miter lim="800000"/>
            <a:headEnd/>
            <a:tailEnd/>
          </a:ln>
        </p:spPr>
      </p:pic>
      <p:sp>
        <p:nvSpPr>
          <p:cNvPr id="4" name="Texto explicativo retangular com cantos arredondados 3"/>
          <p:cNvSpPr/>
          <p:nvPr/>
        </p:nvSpPr>
        <p:spPr bwMode="auto">
          <a:xfrm>
            <a:off x="5292080" y="1772816"/>
            <a:ext cx="3851920" cy="792088"/>
          </a:xfrm>
          <a:prstGeom prst="wedgeRoundRectCallout">
            <a:avLst>
              <a:gd name="adj1" fmla="val -86115"/>
              <a:gd name="adj2" fmla="val 215048"/>
              <a:gd name="adj3" fmla="val 16667"/>
            </a:avLst>
          </a:prstGeom>
          <a:solidFill>
            <a:schemeClr val="accent6">
              <a:lumMod val="20000"/>
              <a:lumOff val="80000"/>
            </a:schemeClr>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pt-BR" sz="1600" b="1" dirty="0" smtClean="0">
                <a:solidFill>
                  <a:schemeClr val="tx1"/>
                </a:solidFill>
              </a:rPr>
              <a:t>Além do Relato o Verificador poderá ver qual a pontuação dada pelos avaliadores</a:t>
            </a:r>
            <a:r>
              <a:rPr lang="pt-BR" sz="1400" dirty="0" smtClean="0">
                <a:solidFill>
                  <a:schemeClr val="tx1"/>
                </a:solidFill>
              </a:rPr>
              <a:t>. </a:t>
            </a:r>
            <a:endParaRPr lang="pt-BR" sz="1400" dirty="0">
              <a:solidFill>
                <a:schemeClr val="tx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Número de Slide 1"/>
          <p:cNvSpPr txBox="1">
            <a:spLocks/>
          </p:cNvSpPr>
          <p:nvPr/>
        </p:nvSpPr>
        <p:spPr>
          <a:xfrm>
            <a:off x="6553200" y="6356350"/>
            <a:ext cx="21336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21612D-360C-4471-8C1B-6AF3BEE7549A}" type="slidenum">
              <a:rPr kumimoji="0" lang="pt-BR"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pt-BR" sz="12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2" cstate="print"/>
          <a:srcRect l="19089" t="10454" r="17266" b="24578"/>
          <a:stretch>
            <a:fillRect/>
          </a:stretch>
        </p:blipFill>
        <p:spPr bwMode="auto">
          <a:xfrm>
            <a:off x="0" y="1556792"/>
            <a:ext cx="9144000" cy="4752528"/>
          </a:xfrm>
          <a:prstGeom prst="rect">
            <a:avLst/>
          </a:prstGeom>
          <a:solidFill>
            <a:schemeClr val="accent6">
              <a:lumMod val="40000"/>
              <a:lumOff val="60000"/>
            </a:schemeClr>
          </a:solidFill>
          <a:ln w="9525">
            <a:noFill/>
            <a:miter lim="800000"/>
            <a:headEnd/>
            <a:tailEnd/>
          </a:ln>
        </p:spPr>
      </p:pic>
      <p:sp>
        <p:nvSpPr>
          <p:cNvPr id="4" name="Texto explicativo retangular com cantos arredondados 3"/>
          <p:cNvSpPr/>
          <p:nvPr/>
        </p:nvSpPr>
        <p:spPr bwMode="auto">
          <a:xfrm>
            <a:off x="251520" y="260648"/>
            <a:ext cx="3384376" cy="1296144"/>
          </a:xfrm>
          <a:prstGeom prst="wedgeRoundRectCallout">
            <a:avLst>
              <a:gd name="adj1" fmla="val 90135"/>
              <a:gd name="adj2" fmla="val 124229"/>
              <a:gd name="adj3" fmla="val 16667"/>
            </a:avLst>
          </a:prstGeom>
          <a:solidFill>
            <a:schemeClr val="accent6">
              <a:lumMod val="20000"/>
              <a:lumOff val="80000"/>
            </a:schemeClr>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pt-BR" sz="1600" b="1" dirty="0" smtClean="0">
                <a:solidFill>
                  <a:schemeClr val="tx1"/>
                </a:solidFill>
              </a:rPr>
              <a:t>Assinalar  se o Critério de Avaliação representa um Ponto Forte ou Oportunidade para Melhoria  </a:t>
            </a:r>
            <a:endParaRPr lang="pt-BR" sz="1600" b="1" dirty="0">
              <a:solidFill>
                <a:schemeClr val="tx1"/>
              </a:solidFill>
            </a:endParaRPr>
          </a:p>
        </p:txBody>
      </p:sp>
      <p:sp>
        <p:nvSpPr>
          <p:cNvPr id="5" name="Texto explicativo retangular com cantos arredondados 4"/>
          <p:cNvSpPr/>
          <p:nvPr/>
        </p:nvSpPr>
        <p:spPr bwMode="auto">
          <a:xfrm>
            <a:off x="251520" y="2780928"/>
            <a:ext cx="3851920" cy="1296144"/>
          </a:xfrm>
          <a:prstGeom prst="wedgeRoundRectCallout">
            <a:avLst>
              <a:gd name="adj1" fmla="val 85896"/>
              <a:gd name="adj2" fmla="val 31005"/>
              <a:gd name="adj3" fmla="val 16667"/>
            </a:avLst>
          </a:prstGeom>
          <a:solidFill>
            <a:schemeClr val="accent6">
              <a:lumMod val="20000"/>
              <a:lumOff val="80000"/>
            </a:schemeClr>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pt-BR" sz="1600" b="1" dirty="0" smtClean="0">
                <a:solidFill>
                  <a:schemeClr val="tx1"/>
                </a:solidFill>
              </a:rPr>
              <a:t>O Verificador pode inserir comentários finais sobre a visita. Lembrar-se de clicar em SALVAR e em FINALIZAR, para enviar ao gestor.</a:t>
            </a:r>
            <a:endParaRPr lang="pt-BR" sz="1600" b="1" dirty="0">
              <a:solidFill>
                <a:schemeClr val="tx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tângulo de cantos arredondados 1"/>
          <p:cNvSpPr/>
          <p:nvPr/>
        </p:nvSpPr>
        <p:spPr>
          <a:xfrm>
            <a:off x="357188" y="409575"/>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4400" b="1" dirty="0">
                <a:solidFill>
                  <a:schemeClr val="bg1"/>
                </a:solidFill>
                <a:effectLst>
                  <a:outerShdw blurRad="38100" dist="38100" dir="2700000" algn="tl">
                    <a:srgbClr val="000000">
                      <a:alpha val="43137"/>
                    </a:srgbClr>
                  </a:outerShdw>
                </a:effectLst>
                <a:cs typeface="DaunPenh" pitchFamily="2" charset="0"/>
              </a:rPr>
              <a:t>Encerramento</a:t>
            </a:r>
          </a:p>
        </p:txBody>
      </p:sp>
      <p:sp>
        <p:nvSpPr>
          <p:cNvPr id="3" name="CaixaDeTexto 2"/>
          <p:cNvSpPr txBox="1"/>
          <p:nvPr/>
        </p:nvSpPr>
        <p:spPr>
          <a:xfrm>
            <a:off x="1116013" y="1484313"/>
            <a:ext cx="6866752" cy="2677656"/>
          </a:xfrm>
          <a:prstGeom prst="rect">
            <a:avLst/>
          </a:prstGeom>
          <a:noFill/>
        </p:spPr>
        <p:txBody>
          <a:bodyPr wrap="none">
            <a:spAutoFit/>
          </a:bodyPr>
          <a:lstStyle/>
          <a:p>
            <a:pPr>
              <a:lnSpc>
                <a:spcPct val="200000"/>
              </a:lnSpc>
              <a:buFontTx/>
              <a:buBlip>
                <a:blip r:embed="rId2"/>
              </a:buBlip>
              <a:defRPr/>
            </a:pPr>
            <a:r>
              <a:rPr lang="pt-BR" sz="2800" dirty="0">
                <a:latin typeface="+mn-lt"/>
              </a:rPr>
              <a:t> Entrega dos Certificados</a:t>
            </a:r>
          </a:p>
          <a:p>
            <a:pPr>
              <a:lnSpc>
                <a:spcPct val="200000"/>
              </a:lnSpc>
              <a:buFontTx/>
              <a:buBlip>
                <a:blip r:embed="rId2"/>
              </a:buBlip>
              <a:defRPr/>
            </a:pPr>
            <a:r>
              <a:rPr lang="pt-BR" sz="2800" dirty="0">
                <a:latin typeface="+mn-lt"/>
              </a:rPr>
              <a:t> Recolher o Cadastro à Avaliador/Verificador</a:t>
            </a:r>
          </a:p>
          <a:p>
            <a:pPr>
              <a:lnSpc>
                <a:spcPct val="200000"/>
              </a:lnSpc>
              <a:buFontTx/>
              <a:buBlip>
                <a:blip r:embed="rId2"/>
              </a:buBlip>
              <a:defRPr/>
            </a:pPr>
            <a:r>
              <a:rPr lang="pt-BR" sz="2800" dirty="0">
                <a:latin typeface="+mn-lt"/>
              </a:rPr>
              <a:t> Recolher o Termo de </a:t>
            </a:r>
            <a:r>
              <a:rPr lang="pt-BR" sz="2800" dirty="0" smtClean="0">
                <a:latin typeface="+mn-lt"/>
              </a:rPr>
              <a:t>Voluntariado </a:t>
            </a:r>
          </a:p>
        </p:txBody>
      </p:sp>
      <p:sp>
        <p:nvSpPr>
          <p:cNvPr id="4" name="CaixaDeTexto 3"/>
          <p:cNvSpPr txBox="1"/>
          <p:nvPr/>
        </p:nvSpPr>
        <p:spPr>
          <a:xfrm>
            <a:off x="468313" y="4437063"/>
            <a:ext cx="5688012" cy="1938337"/>
          </a:xfrm>
          <a:prstGeom prst="rect">
            <a:avLst/>
          </a:prstGeom>
          <a:noFill/>
        </p:spPr>
        <p:txBody>
          <a:bodyPr>
            <a:spAutoFit/>
          </a:bodyPr>
          <a:lstStyle/>
          <a:p>
            <a:pPr algn="ctr">
              <a:defRPr/>
            </a:pPr>
            <a:r>
              <a:rPr lang="pt-BR" sz="4000" b="1" dirty="0">
                <a:solidFill>
                  <a:srgbClr val="FF0000"/>
                </a:solidFill>
                <a:latin typeface="+mn-lt"/>
              </a:rPr>
              <a:t>Obrigado pela participação de todos e bom trabalho!</a:t>
            </a:r>
          </a:p>
        </p:txBody>
      </p:sp>
      <p:sp>
        <p:nvSpPr>
          <p:cNvPr id="5" name="Espaço Reservado para Número de Slide 4"/>
          <p:cNvSpPr txBox="1">
            <a:spLocks/>
          </p:cNvSpPr>
          <p:nvPr/>
        </p:nvSpPr>
        <p:spPr>
          <a:xfrm>
            <a:off x="6759575" y="6308725"/>
            <a:ext cx="2133600" cy="365125"/>
          </a:xfrm>
          <a:prstGeom prst="rect">
            <a:avLst/>
          </a:prstGeom>
        </p:spPr>
        <p:txBody>
          <a:bodyPr/>
          <a:lstStyle/>
          <a:p>
            <a:pPr algn="r">
              <a:defRPr/>
            </a:pPr>
            <a:fld id="{3BAE83AB-0037-47B1-AD53-A2039103568E}" type="slidenum">
              <a:rPr lang="pt-BR" sz="1200">
                <a:solidFill>
                  <a:schemeClr val="bg1">
                    <a:lumMod val="50000"/>
                  </a:schemeClr>
                </a:solidFill>
                <a:latin typeface="+mn-lt"/>
              </a:rPr>
              <a:pPr algn="r">
                <a:defRPr/>
              </a:pPr>
              <a:t>83</a:t>
            </a:fld>
            <a:endParaRPr lang="pt-BR" sz="1200" dirty="0">
              <a:solidFill>
                <a:schemeClr val="bg1">
                  <a:lumMod val="50000"/>
                </a:schemeClr>
              </a:solidFill>
              <a:latin typeface="+mn-lt"/>
            </a:endParaRPr>
          </a:p>
        </p:txBody>
      </p:sp>
      <p:pic>
        <p:nvPicPr>
          <p:cNvPr id="107526" name="Picture 4"/>
          <p:cNvPicPr>
            <a:picLocks noChangeAspect="1"/>
          </p:cNvPicPr>
          <p:nvPr/>
        </p:nvPicPr>
        <p:blipFill>
          <a:blip r:embed="rId3" cstate="print"/>
          <a:srcRect/>
          <a:stretch>
            <a:fillRect/>
          </a:stretch>
        </p:blipFill>
        <p:spPr bwMode="auto">
          <a:xfrm>
            <a:off x="6851650" y="3476625"/>
            <a:ext cx="1897063" cy="2400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tângulo de cantos arredondados 6"/>
          <p:cNvSpPr/>
          <p:nvPr/>
        </p:nvSpPr>
        <p:spPr>
          <a:xfrm>
            <a:off x="357188" y="404813"/>
            <a:ext cx="8429625" cy="857250"/>
          </a:xfrm>
          <a:prstGeom prst="roundRect">
            <a:avLst>
              <a:gd name="adj" fmla="val 2541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400" b="1" dirty="0">
                <a:solidFill>
                  <a:schemeClr val="bg1"/>
                </a:solidFill>
                <a:effectLst>
                  <a:outerShdw blurRad="38100" dist="38100" dir="2700000" algn="tl">
                    <a:srgbClr val="000000">
                      <a:alpha val="43137"/>
                    </a:srgbClr>
                  </a:outerShdw>
                </a:effectLst>
                <a:cs typeface="DaunPenh" pitchFamily="2" charset="0"/>
              </a:rPr>
              <a:t>Regulamento - restrições</a:t>
            </a:r>
          </a:p>
        </p:txBody>
      </p:sp>
      <p:sp>
        <p:nvSpPr>
          <p:cNvPr id="8" name="Espaço Reservado para Conteúdo 7"/>
          <p:cNvSpPr>
            <a:spLocks noGrp="1"/>
          </p:cNvSpPr>
          <p:nvPr>
            <p:ph idx="1"/>
          </p:nvPr>
        </p:nvSpPr>
        <p:spPr/>
        <p:txBody>
          <a:bodyPr/>
          <a:lstStyle/>
          <a:p>
            <a:pPr marL="0" indent="0" algn="just">
              <a:buNone/>
            </a:pPr>
            <a:r>
              <a:rPr lang="pt-BR" b="1" dirty="0" smtClean="0"/>
              <a:t>§ 2º Restrições - </a:t>
            </a:r>
            <a:r>
              <a:rPr lang="pt-BR" dirty="0" smtClean="0"/>
              <a:t>não será permitida a participação de </a:t>
            </a:r>
            <a:r>
              <a:rPr lang="pt-BR" b="1" dirty="0" smtClean="0"/>
              <a:t>cooperativas, ONGs, </a:t>
            </a:r>
            <a:r>
              <a:rPr lang="pt-BR" b="1" dirty="0" err="1" smtClean="0"/>
              <a:t>OSCIPs</a:t>
            </a:r>
            <a:r>
              <a:rPr lang="pt-BR" b="1" dirty="0" smtClean="0"/>
              <a:t>, sindicatos, associações filantrópicas </a:t>
            </a:r>
            <a:r>
              <a:rPr lang="pt-BR" dirty="0" smtClean="0"/>
              <a:t>e outras de caráter semelhante, assim como empresas cujas proprietárias ou sócias sejam empregadas ou prestadoras de serviço das entidades promotoras do prêmio com acesso a informações privilegiadas do processo de avaliação.</a:t>
            </a:r>
            <a:endParaRPr lang="pt-BR" dirty="0"/>
          </a:p>
        </p:txBody>
      </p:sp>
      <p:sp>
        <p:nvSpPr>
          <p:cNvPr id="6" name="Espaço Reservado para Número de Slide 3"/>
          <p:cNvSpPr>
            <a:spLocks noGrp="1"/>
          </p:cNvSpPr>
          <p:nvPr>
            <p:ph type="sldNum" sz="quarter" idx="16"/>
          </p:nvPr>
        </p:nvSpPr>
        <p:spPr/>
        <p:txBody>
          <a:bodyPr/>
          <a:lstStyle/>
          <a:p>
            <a:pPr algn="r">
              <a:defRPr/>
            </a:pPr>
            <a:fld id="{9E86C2BB-6A7B-4159-930F-9EFD17ADC8C3}" type="slidenum">
              <a:rPr lang="pt-BR" sz="1400" smtClean="0">
                <a:latin typeface="+mn-lt"/>
              </a:rPr>
              <a:pPr algn="r">
                <a:defRPr/>
              </a:pPr>
              <a:t>9</a:t>
            </a:fld>
            <a:endParaRPr lang="pt-BR" sz="1400" dirty="0">
              <a:latin typeface="+mn-lt"/>
            </a:endParaRPr>
          </a:p>
        </p:txBody>
      </p:sp>
      <p:sp>
        <p:nvSpPr>
          <p:cNvPr id="10" name="Texto Explicativo 2 9"/>
          <p:cNvSpPr/>
          <p:nvPr/>
        </p:nvSpPr>
        <p:spPr>
          <a:xfrm>
            <a:off x="4000496" y="5857892"/>
            <a:ext cx="4286280" cy="714380"/>
          </a:xfrm>
          <a:prstGeom prst="borderCallout2">
            <a:avLst>
              <a:gd name="adj1" fmla="val 18750"/>
              <a:gd name="adj2" fmla="val -8333"/>
              <a:gd name="adj3" fmla="val 18750"/>
              <a:gd name="adj4" fmla="val -16667"/>
              <a:gd name="adj5" fmla="val -34080"/>
              <a:gd name="adj6" fmla="val -425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smtClean="0"/>
              <a:t>As franquias continuam não podendo participar do PSMN.</a:t>
            </a:r>
            <a:endParaRPr lang="pt-BR" sz="2000"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lumMod val="60000"/>
            <a:lumOff val="40000"/>
          </a:schemeClr>
        </a:solidFill>
        <a:ln>
          <a:solidFill>
            <a:srgbClr val="7030A0"/>
          </a:solidFill>
        </a:ln>
        <a:scene3d>
          <a:camera prst="orthographicFront"/>
          <a:lightRig rig="threePt" dir="t"/>
        </a:scene3d>
        <a:sp3d>
          <a:bevelT/>
        </a:sp3d>
      </a:spPr>
      <a:bodyPr anchor="ctr"/>
      <a:lstStyle>
        <a:defPPr algn="ctr" fontAlgn="auto">
          <a:spcBef>
            <a:spcPts val="0"/>
          </a:spcBef>
          <a:spcAft>
            <a:spcPts val="0"/>
          </a:spcAft>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3428</TotalTime>
  <Words>6148</Words>
  <Application>Microsoft Office PowerPoint</Application>
  <PresentationFormat>Apresentação na tela (4:3)</PresentationFormat>
  <Paragraphs>740</Paragraphs>
  <Slides>83</Slides>
  <Notes>2</Notes>
  <HiddenSlides>0</HiddenSlides>
  <MMClips>0</MMClips>
  <ScaleCrop>false</ScaleCrop>
  <HeadingPairs>
    <vt:vector size="6" baseType="variant">
      <vt:variant>
        <vt:lpstr>Fontes usadas</vt:lpstr>
      </vt:variant>
      <vt:variant>
        <vt:i4>8</vt:i4>
      </vt:variant>
      <vt:variant>
        <vt:lpstr>Tema</vt:lpstr>
      </vt:variant>
      <vt:variant>
        <vt:i4>3</vt:i4>
      </vt:variant>
      <vt:variant>
        <vt:lpstr>Títulos de slides</vt:lpstr>
      </vt:variant>
      <vt:variant>
        <vt:i4>83</vt:i4>
      </vt:variant>
    </vt:vector>
  </HeadingPairs>
  <TitlesOfParts>
    <vt:vector size="94" baseType="lpstr">
      <vt:lpstr>Arial</vt:lpstr>
      <vt:lpstr>Calibri</vt:lpstr>
      <vt:lpstr>DaunPenh</vt:lpstr>
      <vt:lpstr>Symbol</vt:lpstr>
      <vt:lpstr>Tahoma</vt:lpstr>
      <vt:lpstr>Times New Roman</vt:lpstr>
      <vt:lpstr>Verdana</vt:lpstr>
      <vt:lpstr>Wingdings</vt:lpstr>
      <vt:lpstr>1_Tema do Office</vt:lpstr>
      <vt:lpstr>Personalizar design</vt:lpstr>
      <vt:lpstr>1_Personalizar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1.1 Pensamento Sistêmico</vt:lpstr>
      <vt:lpstr>1.2 Cultura da Inovação</vt:lpstr>
      <vt:lpstr>2.1 Liderança e Constância de Propósitos</vt:lpstr>
      <vt:lpstr>2.1 Liderança e Constância de Propósitos</vt:lpstr>
      <vt:lpstr>2.2 Orientação por Processos e Informações</vt:lpstr>
      <vt:lpstr>2.3 Valorização das Pessoas</vt:lpstr>
      <vt:lpstr>2.4 Conhecimento sobre o Cliente e o Mercado</vt:lpstr>
      <vt:lpstr>2.5 Responsabilidade Social</vt:lpstr>
      <vt:lpstr>2.6 Desenvolvimento de Parcerias</vt:lpstr>
      <vt:lpstr>3.1 Visão de Futuro</vt:lpstr>
      <vt:lpstr>3.2 Aprendizado Organizacional</vt:lpstr>
      <vt:lpstr>3.3 Geração de Valor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7</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Prêmio SEBRAE  Mulher de Negócios</dc:title>
  <dc:creator>julianai</dc:creator>
  <cp:lastModifiedBy>Marlene Alves Pinheiro - FNQ</cp:lastModifiedBy>
  <cp:revision>353</cp:revision>
  <dcterms:created xsi:type="dcterms:W3CDTF">2011-07-26T15:49:41Z</dcterms:created>
  <dcterms:modified xsi:type="dcterms:W3CDTF">2013-07-17T18:20:02Z</dcterms:modified>
</cp:coreProperties>
</file>